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Lst>
  <p:notesMasterIdLst>
    <p:notesMasterId r:id="rId37"/>
  </p:notesMasterIdLst>
  <p:sldIdLst>
    <p:sldId id="287" r:id="rId5"/>
    <p:sldId id="732" r:id="rId6"/>
    <p:sldId id="644" r:id="rId7"/>
    <p:sldId id="740" r:id="rId8"/>
    <p:sldId id="736" r:id="rId9"/>
    <p:sldId id="757" r:id="rId10"/>
    <p:sldId id="566" r:id="rId11"/>
    <p:sldId id="340" r:id="rId12"/>
    <p:sldId id="421" r:id="rId13"/>
    <p:sldId id="358" r:id="rId14"/>
    <p:sldId id="320" r:id="rId15"/>
    <p:sldId id="355" r:id="rId16"/>
    <p:sldId id="565" r:id="rId17"/>
    <p:sldId id="573" r:id="rId18"/>
    <p:sldId id="641" r:id="rId19"/>
    <p:sldId id="734" r:id="rId20"/>
    <p:sldId id="735" r:id="rId21"/>
    <p:sldId id="749" r:id="rId22"/>
    <p:sldId id="743" r:id="rId23"/>
    <p:sldId id="750" r:id="rId24"/>
    <p:sldId id="753" r:id="rId25"/>
    <p:sldId id="751" r:id="rId26"/>
    <p:sldId id="745" r:id="rId27"/>
    <p:sldId id="746" r:id="rId28"/>
    <p:sldId id="748" r:id="rId29"/>
    <p:sldId id="752" r:id="rId30"/>
    <p:sldId id="744" r:id="rId31"/>
    <p:sldId id="742" r:id="rId32"/>
    <p:sldId id="404" r:id="rId33"/>
    <p:sldId id="741" r:id="rId34"/>
    <p:sldId id="737" r:id="rId35"/>
    <p:sldId id="730" r:id="rId36"/>
  </p:sldIdLst>
  <p:sldSz cx="12192000" cy="6858000"/>
  <p:notesSz cx="6858000" cy="9144000"/>
  <p:embeddedFontLst>
    <p:embeddedFont>
      <p:font typeface="Open Sans ExtraBold" pitchFamily="2" charset="0"/>
      <p:bold r:id="rId38"/>
      <p:italic r:id="rId39"/>
      <p:boldItalic r:id="rId40"/>
    </p:embeddedFont>
    <p:embeddedFont>
      <p:font typeface="Open Sans Light" pitchFamily="2" charset="0"/>
      <p:regular r:id="rId41"/>
      <p:italic r:id="rId42"/>
    </p:embeddedFont>
    <p:embeddedFont>
      <p:font typeface="Open Sans Semibold"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70F814-4B5D-AE41-8DE1-B158A0D0C94F}" name="Martin, Susan Dressler" initials="MD" userId="S::s653m834@home.ku.edu::0b50b1ec-e952-4bc6-b852-c7b8e7ce2a8c" providerId="AD"/>
  <p188:author id="{1CB81E27-35C8-3CFA-D1D7-43AE5462333F}" name="Turner, Charles W" initials="TW" userId="S::c478t642@home.ku.edu::bfc2f351-e57f-48d6-926f-70d48b575c6f" providerId="AD"/>
  <p188:author id="{07A89137-388E-9D81-EBA3-FB244392B5C8}" name="Kocen, Katherine Ann" initials="KA" userId="S::k616k364@home.ku.edu::1833815c-a1b0-4ccf-9c93-ff6f15e54706" providerId="AD"/>
  <p188:author id="{0E5DDA43-9CB9-8226-642D-772C739B0A74}" name="Jaimez, Amy" initials="JA" userId="S::amytack@home.ku.edu::a9f12321-4642-4b5a-955f-e924160e63a7" providerId="AD"/>
  <p188:author id="{48BB1247-042B-4C97-C044-D8A1FB253FA7}" name="Braun, Lisa Marie" initials="BM" userId="S::lbraun@home.ku.edu::9dc9bf5a-7de8-4b6c-9203-fb245dcdd24a" providerId="AD"/>
  <p188:author id="{F38FA554-234E-8E68-0149-90A60FED047D}" name="Cary S. Rogers" initials="CR" userId="S::crogers_ksde.org#ext#@kansas.onmicrosoft.com::398594dd-efd0-4b8e-933f-d5ed1f554b1a" providerId="AD"/>
  <p188:author id="{1E95B57C-482B-D751-30D4-D689D902B4A8}" name="Wang, Joyce" initials="WJ" userId="S::j059w959@home.ku.edu::eab71c8a-1434-4509-86cc-51217372eb93" providerId="AD"/>
  <p188:author id="{54C2478E-CF4E-D7C3-8818-A0055584FCA5}" name="Julie C. Ewing" initials="JE" userId="S::jewing@ksde.org::a9f3e3a8-7890-4381-a82a-9d50e6a5eccc" providerId="AD"/>
  <p188:author id="{9FA81F94-FCD4-7FFB-695C-5B8AED6BB8D3}" name="cpelfrey@ksde.org" initials="cp" userId="S::urn:spo:guest#cpelfrey@ksde.org::" providerId="AD"/>
  <p188:author id="{72F612AB-D30F-46E6-BDF5-018005A91489}" name="Julie C. Ewing" initials="JE" userId="S::jewing_ksde.org#ext#@kansas.onmicrosoft.com::0a44924b-5d9a-4f15-9273-f9e49c5c5d78" providerId="AD"/>
  <p188:author id="{EFE4C2AD-8E9D-515E-CD9F-FA29AC5FF60F}" name="Hansen, Brad" initials="HB" userId="S::d185h235@home.ku.edu::9801f351-d247-450b-8c49-635487d8b8ca" providerId="AD"/>
  <p188:author id="{D6019CBA-1B6D-08E3-C4DF-72256CCD0BBE}" name="Montague, Mitch" initials="MM" userId="S::m883m601@home.ku.edu::8d0b9e8f-ad75-487c-8a4d-8dff3affc0cc" providerId="AD"/>
  <p188:author id="{812D4CD8-067F-1AEC-0A41-7842DABD0A83}" name="Blackburn, Pamela Lynn" initials="BL" userId="S::p281b676@home.ku.edu::6d6c51c4-05e1-41fb-9d1d-32be00d52c59" providerId="AD"/>
  <p188:author id="{E99B55FE-F4C3-0528-459A-57E92FBD0211}" name="Jarrett, Drew" initials="JD" userId="S::jarrettdl@home.ku.edu::96ec461b-6464-42a5-88b2-ff5124829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7"/>
    <a:srgbClr val="11284A"/>
    <a:srgbClr val="00B497"/>
    <a:srgbClr val="AA2D29"/>
    <a:srgbClr val="8BDBC9"/>
    <a:srgbClr val="4E87A8"/>
    <a:srgbClr val="DB0032"/>
    <a:srgbClr val="005587"/>
    <a:srgbClr val="FFA400"/>
    <a:srgbClr val="F9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1"/>
    <p:restoredTop sz="94694"/>
  </p:normalViewPr>
  <p:slideViewPr>
    <p:cSldViewPr snapToGrid="0">
      <p:cViewPr varScale="1">
        <p:scale>
          <a:sx n="117" d="100"/>
          <a:sy n="117" d="100"/>
        </p:scale>
        <p:origin x="5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12/18/24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413239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11</a:t>
            </a:fld>
            <a:endParaRPr lang="en-US"/>
          </a:p>
        </p:txBody>
      </p:sp>
    </p:spTree>
    <p:extLst>
      <p:ext uri="{BB962C8B-B14F-4D97-AF65-F5344CB8AC3E}">
        <p14:creationId xmlns:p14="http://schemas.microsoft.com/office/powerpoint/2010/main" val="72788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12</a:t>
            </a:fld>
            <a:endParaRPr lang="en-US"/>
          </a:p>
        </p:txBody>
      </p:sp>
    </p:spTree>
    <p:extLst>
      <p:ext uri="{BB962C8B-B14F-4D97-AF65-F5344CB8AC3E}">
        <p14:creationId xmlns:p14="http://schemas.microsoft.com/office/powerpoint/2010/main" val="210719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13</a:t>
            </a:fld>
            <a:endParaRPr lang="en-US"/>
          </a:p>
        </p:txBody>
      </p:sp>
    </p:spTree>
    <p:extLst>
      <p:ext uri="{BB962C8B-B14F-4D97-AF65-F5344CB8AC3E}">
        <p14:creationId xmlns:p14="http://schemas.microsoft.com/office/powerpoint/2010/main" val="2071611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15</a:t>
            </a:fld>
            <a:endParaRPr lang="en-US"/>
          </a:p>
        </p:txBody>
      </p:sp>
    </p:spTree>
    <p:extLst>
      <p:ext uri="{BB962C8B-B14F-4D97-AF65-F5344CB8AC3E}">
        <p14:creationId xmlns:p14="http://schemas.microsoft.com/office/powerpoint/2010/main" val="657647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B50FC-6CF3-FFA2-C007-CAC8DC816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8E760-7C8E-C6CD-B9C7-04A6606EF2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8DCAA-849A-3A93-F816-95F2CCC427CB}"/>
              </a:ext>
            </a:extLst>
          </p:cNvPr>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BC319B52-FC2C-595B-9EF6-7D1ECBB745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147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DBF70-1523-4961-9B0D-95B868376B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301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0E72C-E3EE-6F35-8C62-79647DF8A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FAAD8-0C2B-A731-911F-1F434CEAAF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3AC38-B84C-D73E-401A-3094307FD934}"/>
              </a:ext>
            </a:extLst>
          </p:cNvPr>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DA1C1DDF-AD04-B413-FFB4-3C4F954B31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155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87533-5897-362C-E57B-D51F02B82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0E2F0-802E-B39D-05F3-CCA0B4F72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D9E45-FDDD-B4D2-FF55-417358365F14}"/>
              </a:ext>
            </a:extLst>
          </p:cNvPr>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08CC8D56-3984-3836-332D-60BFF9028E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52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7E990-49F8-6B02-D452-B4BB5B722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DA84B-67F7-7B56-779E-2635CC241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9C7CD-47B0-3415-5A5F-E50716F030A2}"/>
              </a:ext>
            </a:extLst>
          </p:cNvPr>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B54C0624-E0B1-72A7-4A85-109D90ACA7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515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B6CA9-5458-51D8-1F28-ABE0D8BC7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AAD4B6-C13D-F701-4CC1-820449B28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5AE38-396E-4BAF-D061-3D72C9293A45}"/>
              </a:ext>
            </a:extLst>
          </p:cNvPr>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2FEF6E81-3F11-91B8-541B-23C5330D7D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24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274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175BA-D195-772A-8603-83E99F5D79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AF558-BA0A-11E3-A10D-F3CC8F4D1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FB667-4CF1-3F01-1C8A-1317379C093A}"/>
              </a:ext>
            </a:extLst>
          </p:cNvPr>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0A810CC4-37DE-12B1-5E3C-A54B325C53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414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03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7B1B6-A158-A3FB-602A-393FF85E6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2664E-448A-44BC-3985-768EDC7DA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0FA2E-86EB-4FF6-5F5A-B8C7732A449D}"/>
              </a:ext>
            </a:extLst>
          </p:cNvPr>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DFA57C25-73B4-D5B9-2379-221D68A1ED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22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29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A6366-AA6A-5357-8A61-1075EEFB5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36102-7592-3E5F-9825-D77482A53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BFB25-B8F0-4138-1152-032174AB48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4DE888-AFFE-87D9-73CA-758C57187FA0}"/>
              </a:ext>
            </a:extLst>
          </p:cNvPr>
          <p:cNvSpPr>
            <a:spLocks noGrp="1"/>
          </p:cNvSpPr>
          <p:nvPr>
            <p:ph type="sldNum" sz="quarter" idx="5"/>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106401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7</a:t>
            </a:fld>
            <a:endParaRPr lang="en-US"/>
          </a:p>
        </p:txBody>
      </p:sp>
    </p:spTree>
    <p:extLst>
      <p:ext uri="{BB962C8B-B14F-4D97-AF65-F5344CB8AC3E}">
        <p14:creationId xmlns:p14="http://schemas.microsoft.com/office/powerpoint/2010/main" val="305941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8</a:t>
            </a:fld>
            <a:endParaRPr lang="en-US"/>
          </a:p>
        </p:txBody>
      </p:sp>
    </p:spTree>
    <p:extLst>
      <p:ext uri="{BB962C8B-B14F-4D97-AF65-F5344CB8AC3E}">
        <p14:creationId xmlns:p14="http://schemas.microsoft.com/office/powerpoint/2010/main" val="2706610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open with a solid new feature for KELPA right out of the gate. This feature is called Rostered Prior Proficient and it's going to be under Settings &gt; Rosters and it will have it's own tab there called Rostered Prior Proficient. It will give you the State ID, name, Roster, school name and grade of students that are currently enrolled for KELPA which have attained proficiency in the last school year. We are excited for this to come out around December 2nd or a little before when a lot of you will start thinking about doing KELPA Enrollments. Once they are enrolled, Check this tab under rosters and you will have a table for who is proficient. Let us know if you have questions on that. </a:t>
            </a:r>
          </a:p>
        </p:txBody>
      </p:sp>
      <p:sp>
        <p:nvSpPr>
          <p:cNvPr id="4" name="Slide Number Placeholder 3"/>
          <p:cNvSpPr>
            <a:spLocks noGrp="1"/>
          </p:cNvSpPr>
          <p:nvPr>
            <p:ph type="sldNum" sz="quarter" idx="5"/>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12628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DBF70-1523-4961-9B0D-95B868376B06}" type="slidenum">
              <a:rPr lang="en-US" smtClean="0"/>
              <a:t>10</a:t>
            </a:fld>
            <a:endParaRPr lang="en-US"/>
          </a:p>
        </p:txBody>
      </p:sp>
    </p:spTree>
    <p:extLst>
      <p:ext uri="{BB962C8B-B14F-4D97-AF65-F5344CB8AC3E}">
        <p14:creationId xmlns:p14="http://schemas.microsoft.com/office/powerpoint/2010/main" val="451173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DF87EE6-6722-8653-1A81-6A6CB350D9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258" y="122184"/>
            <a:ext cx="11286456" cy="3305873"/>
          </a:xfrm>
          <a:prstGeom prst="rect">
            <a:avLst/>
          </a:prstGeom>
        </p:spPr>
      </p:pic>
      <p:sp>
        <p:nvSpPr>
          <p:cNvPr id="3" name="Subtitle 2"/>
          <p:cNvSpPr>
            <a:spLocks noGrp="1"/>
          </p:cNvSpPr>
          <p:nvPr>
            <p:ph type="subTitle" idx="1"/>
          </p:nvPr>
        </p:nvSpPr>
        <p:spPr>
          <a:xfrm>
            <a:off x="2824618" y="4326467"/>
            <a:ext cx="852918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1EDEF72E-400C-FE56-6018-ACA73C68A6DD}"/>
              </a:ext>
            </a:extLst>
          </p:cNvPr>
          <p:cNvSpPr>
            <a:spLocks noGrp="1"/>
          </p:cNvSpPr>
          <p:nvPr>
            <p:ph type="title"/>
          </p:nvPr>
        </p:nvSpPr>
        <p:spPr>
          <a:xfrm>
            <a:off x="838200" y="1797485"/>
            <a:ext cx="10515600" cy="2528982"/>
          </a:xfrm>
        </p:spPr>
        <p:txBody>
          <a:bodyPr>
            <a:normAutofit/>
          </a:bodyPr>
          <a:lstStyle>
            <a:lvl1pPr>
              <a:defRPr sz="5400"/>
            </a:lvl1pPr>
          </a:lstStyle>
          <a:p>
            <a:r>
              <a:rPr lang="en-US"/>
              <a:t>Click to edit Master title style</a:t>
            </a:r>
          </a:p>
        </p:txBody>
      </p:sp>
      <p:sp>
        <p:nvSpPr>
          <p:cNvPr id="9" name="Rectangle 8">
            <a:extLst>
              <a:ext uri="{FF2B5EF4-FFF2-40B4-BE49-F238E27FC236}">
                <a16:creationId xmlns:a16="http://schemas.microsoft.com/office/drawing/2014/main" id="{1FEEF2C0-CDBE-893D-704C-B4E9CAA1C858}"/>
              </a:ext>
            </a:extLst>
          </p:cNvPr>
          <p:cNvSpPr/>
          <p:nvPr userDrawn="1"/>
        </p:nvSpPr>
        <p:spPr>
          <a:xfrm>
            <a:off x="0" y="6001768"/>
            <a:ext cx="12192000" cy="856232"/>
          </a:xfrm>
          <a:prstGeom prst="rect">
            <a:avLst/>
          </a:prstGeom>
          <a:solidFill>
            <a:srgbClr val="0054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lnSpc>
                <a:spcPct val="100000"/>
              </a:lnSpc>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6624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32424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01658E3-C8CD-3DDD-FF8B-F413FFFD57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185" y="5778561"/>
            <a:ext cx="11419115" cy="996549"/>
          </a:xfrm>
          <a:prstGeom prst="rect">
            <a:avLst/>
          </a:prstGeom>
        </p:spPr>
      </p:pic>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132115" y="6350169"/>
            <a:ext cx="9799124" cy="461665"/>
          </a:xfrm>
          <a:prstGeom prst="rect">
            <a:avLst/>
          </a:prstGeom>
          <a:noFill/>
        </p:spPr>
        <p:txBody>
          <a:bodyPr wrap="square" rtlCol="0">
            <a:spAutoFit/>
          </a:bodyPr>
          <a:lstStyle/>
          <a:p>
            <a:r>
              <a:rPr lang="en-US" sz="800" i="1"/>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Title 1">
            <a:extLst>
              <a:ext uri="{FF2B5EF4-FFF2-40B4-BE49-F238E27FC236}">
                <a16:creationId xmlns:a16="http://schemas.microsoft.com/office/drawing/2014/main" id="{A2A43B32-285C-73C8-23AE-285D1B2FB8C6}"/>
              </a:ext>
            </a:extLst>
          </p:cNvPr>
          <p:cNvSpPr>
            <a:spLocks noGrp="1"/>
          </p:cNvSpPr>
          <p:nvPr>
            <p:ph type="title" hasCustomPrompt="1"/>
          </p:nvPr>
        </p:nvSpPr>
        <p:spPr>
          <a:xfrm>
            <a:off x="839788" y="604354"/>
            <a:ext cx="10515600" cy="910122"/>
          </a:xfrm>
          <a:prstGeom prst="rect">
            <a:avLst/>
          </a:prstGeom>
        </p:spPr>
        <p:txBody>
          <a:bodyPr/>
          <a:lstStyle>
            <a:lvl1pPr>
              <a:defRPr/>
            </a:lvl1pPr>
          </a:lstStyle>
          <a:p>
            <a:r>
              <a:rPr lang="en-US"/>
              <a:t>Contact Information</a:t>
            </a:r>
          </a:p>
        </p:txBody>
      </p:sp>
      <p:pic>
        <p:nvPicPr>
          <p:cNvPr id="6" name="Graphic 5">
            <a:extLst>
              <a:ext uri="{FF2B5EF4-FFF2-40B4-BE49-F238E27FC236}">
                <a16:creationId xmlns:a16="http://schemas.microsoft.com/office/drawing/2014/main" id="{3CF468F9-F0B8-FE89-2921-8A439FBC04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365760">
            <a:off x="7378648" y="-2142386"/>
            <a:ext cx="6290475" cy="6429180"/>
          </a:xfrm>
          <a:prstGeom prst="rect">
            <a:avLst/>
          </a:prstGeom>
        </p:spPr>
      </p:pic>
      <p:sp>
        <p:nvSpPr>
          <p:cNvPr id="8" name="Text Placeholder 15">
            <a:extLst>
              <a:ext uri="{FF2B5EF4-FFF2-40B4-BE49-F238E27FC236}">
                <a16:creationId xmlns:a16="http://schemas.microsoft.com/office/drawing/2014/main" id="{967D2A1D-1A03-96FD-FB2D-2CC537EA2113}"/>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874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9727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6524"/>
            <a:ext cx="12191999" cy="6857999"/>
          </a:xfrm>
          <a:prstGeom prst="rect">
            <a:avLst/>
          </a:prstGeom>
        </p:spPr>
      </p:pic>
      <p:sp>
        <p:nvSpPr>
          <p:cNvPr id="2" name="Title 1">
            <a:extLst>
              <a:ext uri="{FF2B5EF4-FFF2-40B4-BE49-F238E27FC236}">
                <a16:creationId xmlns:a16="http://schemas.microsoft.com/office/drawing/2014/main" id="{0D0DE93C-8875-441F-8A33-8F8813D20FE7}"/>
              </a:ext>
            </a:extLst>
          </p:cNvPr>
          <p:cNvSpPr>
            <a:spLocks noGrp="1"/>
          </p:cNvSpPr>
          <p:nvPr>
            <p:ph type="title" hasCustomPrompt="1"/>
          </p:nvPr>
        </p:nvSpPr>
        <p:spPr>
          <a:xfrm>
            <a:off x="168244" y="258473"/>
            <a:ext cx="10515600" cy="1325563"/>
          </a:xfrm>
        </p:spPr>
        <p:txBody>
          <a:bodyPr/>
          <a:lstStyle>
            <a:lvl1pPr>
              <a:defRPr/>
            </a:lvl1pPr>
          </a:lstStyle>
          <a:p>
            <a:r>
              <a:rPr lang="en-US"/>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12/18/24</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95982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a:xfrm>
            <a:off x="838200" y="287178"/>
            <a:ext cx="10515600" cy="885979"/>
          </a:xfrm>
        </p:spPr>
        <p:txBody>
          <a:bodyPr/>
          <a:lstStyle/>
          <a:p>
            <a:r>
              <a:rPr lang="en-US"/>
              <a:t>Click to edit Master title style</a:t>
            </a:r>
          </a:p>
        </p:txBody>
      </p:sp>
      <p:pic>
        <p:nvPicPr>
          <p:cNvPr id="5" name="Graphic 4">
            <a:extLst>
              <a:ext uri="{FF2B5EF4-FFF2-40B4-BE49-F238E27FC236}">
                <a16:creationId xmlns:a16="http://schemas.microsoft.com/office/drawing/2014/main" id="{541AE337-7CB0-24DF-D9CE-8E53F0D1BB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885" y="614349"/>
            <a:ext cx="11092543" cy="1032481"/>
          </a:xfrm>
          <a:prstGeom prst="rect">
            <a:avLst/>
          </a:prstGeom>
        </p:spPr>
      </p:pic>
      <p:pic>
        <p:nvPicPr>
          <p:cNvPr id="4" name="Graphic 8">
            <a:extLst>
              <a:ext uri="{FF2B5EF4-FFF2-40B4-BE49-F238E27FC236}">
                <a16:creationId xmlns:a16="http://schemas.microsoft.com/office/drawing/2014/main" id="{36F1E827-92CD-CE7D-6994-AAA2D50D9B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0823" y="5761305"/>
            <a:ext cx="1253177" cy="974511"/>
          </a:xfrm>
          <a:prstGeom prst="rect">
            <a:avLst/>
          </a:prstGeom>
        </p:spPr>
      </p:pic>
    </p:spTree>
    <p:extLst>
      <p:ext uri="{BB962C8B-B14F-4D97-AF65-F5344CB8AC3E}">
        <p14:creationId xmlns:p14="http://schemas.microsoft.com/office/powerpoint/2010/main" val="187258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Graphic 4">
            <a:extLst>
              <a:ext uri="{FF2B5EF4-FFF2-40B4-BE49-F238E27FC236}">
                <a16:creationId xmlns:a16="http://schemas.microsoft.com/office/drawing/2014/main" id="{B9C4924F-1AF9-F1AB-7527-152EF27DAF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5089" y="1715976"/>
            <a:ext cx="9699939" cy="2841172"/>
          </a:xfrm>
          <a:prstGeom prst="rect">
            <a:avLst/>
          </a:prstGeom>
        </p:spPr>
      </p:pic>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9F6F0"/>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2336104"/>
            <a:ext cx="10692008" cy="2442575"/>
          </a:xfrm>
          <a:prstGeom prst="rect">
            <a:avLst/>
          </a:prstGeom>
        </p:spPr>
        <p:txBody>
          <a:bodyPr anchor="b"/>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7948808"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marL="228600" indent="-228600">
              <a:lnSpc>
                <a:spcPct val="100000"/>
              </a:lnSpc>
              <a:buClr>
                <a:schemeClr val="accent1"/>
              </a:buClr>
              <a:buFont typeface="Symbol" panose="05050102010706020507" pitchFamily="18" charset="2"/>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C545F57C-4A89-867F-EBDA-0550CB0246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63" y="860796"/>
            <a:ext cx="11518673" cy="1149350"/>
          </a:xfrm>
          <a:prstGeom prst="rect">
            <a:avLst/>
          </a:prstGeom>
        </p:spPr>
      </p:pic>
      <p:pic>
        <p:nvPicPr>
          <p:cNvPr id="7" name="Graphic 8">
            <a:extLst>
              <a:ext uri="{FF2B5EF4-FFF2-40B4-BE49-F238E27FC236}">
                <a16:creationId xmlns:a16="http://schemas.microsoft.com/office/drawing/2014/main" id="{73CF7327-1B05-9539-B170-325A80D406D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0823" y="5761305"/>
            <a:ext cx="1253177" cy="974511"/>
          </a:xfrm>
          <a:prstGeom prst="rect">
            <a:avLst/>
          </a:prstGeom>
        </p:spPr>
      </p:pic>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lnSpc>
                <a:spcPct val="100000"/>
              </a:lnSpc>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a:p>
        </p:txBody>
      </p:sp>
      <p:pic>
        <p:nvPicPr>
          <p:cNvPr id="2" name="Graphic 1">
            <a:extLst>
              <a:ext uri="{FF2B5EF4-FFF2-40B4-BE49-F238E27FC236}">
                <a16:creationId xmlns:a16="http://schemas.microsoft.com/office/drawing/2014/main" id="{5E670A8A-69F1-D672-AD5E-27D2799785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63" y="860796"/>
            <a:ext cx="11518673" cy="1149350"/>
          </a:xfrm>
          <a:prstGeom prst="rect">
            <a:avLst/>
          </a:prstGeom>
        </p:spPr>
      </p:pic>
      <p:pic>
        <p:nvPicPr>
          <p:cNvPr id="4" name="Graphic 8">
            <a:extLst>
              <a:ext uri="{FF2B5EF4-FFF2-40B4-BE49-F238E27FC236}">
                <a16:creationId xmlns:a16="http://schemas.microsoft.com/office/drawing/2014/main" id="{2057DA15-A5A3-E1C6-B02E-B6F9775041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0823" y="5761305"/>
            <a:ext cx="1253177" cy="974511"/>
          </a:xfrm>
          <a:prstGeom prst="rect">
            <a:avLst/>
          </a:prstGeom>
        </p:spPr>
      </p:pic>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tx1"/>
                </a:solidFill>
              </a:defRPr>
            </a:lvl1pPr>
          </a:lstStyle>
          <a:p>
            <a:r>
              <a:rPr lang="en-US"/>
              <a:t>Click to edit Master title style</a:t>
            </a:r>
          </a:p>
        </p:txBody>
      </p:sp>
      <p:pic>
        <p:nvPicPr>
          <p:cNvPr id="3" name="Graphic 2">
            <a:extLst>
              <a:ext uri="{FF2B5EF4-FFF2-40B4-BE49-F238E27FC236}">
                <a16:creationId xmlns:a16="http://schemas.microsoft.com/office/drawing/2014/main" id="{A1E8FCC7-FAA4-CEF7-E7A2-5739C108BE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9837" y="5871733"/>
            <a:ext cx="11419115" cy="996549"/>
          </a:xfrm>
          <a:prstGeom prst="rect">
            <a:avLst/>
          </a:prstGeom>
        </p:spPr>
      </p:pic>
    </p:spTree>
    <p:extLst>
      <p:ext uri="{BB962C8B-B14F-4D97-AF65-F5344CB8AC3E}">
        <p14:creationId xmlns:p14="http://schemas.microsoft.com/office/powerpoint/2010/main" val="30746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6F0"/>
        </a:solidFill>
        <a:effectLst/>
      </p:bgPr>
    </p:bg>
    <p:spTree>
      <p:nvGrpSpPr>
        <p:cNvPr id="1" name=""/>
        <p:cNvGrpSpPr/>
        <p:nvPr/>
      </p:nvGrpSpPr>
      <p:grpSpPr>
        <a:xfrm>
          <a:off x="0" y="0"/>
          <a:ext cx="0" cy="0"/>
          <a:chOff x="0" y="0"/>
          <a:chExt cx="0" cy="0"/>
        </a:xfrm>
      </p:grpSpPr>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0063518E-83A6-895A-444B-428AC9132740}"/>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270823" y="5761305"/>
            <a:ext cx="1253177" cy="974511"/>
          </a:xfrm>
          <a:prstGeom prst="rect">
            <a:avLst/>
          </a:prstGeom>
        </p:spPr>
      </p:pic>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3" r:id="rId3"/>
    <p:sldLayoutId id="2147483672" r:id="rId4"/>
    <p:sldLayoutId id="2147483664" r:id="rId5"/>
    <p:sldLayoutId id="2147483665" r:id="rId6"/>
    <p:sldLayoutId id="2147483666" r:id="rId7"/>
    <p:sldLayoutId id="2147483676" r:id="rId8"/>
    <p:sldLayoutId id="2147483667" r:id="rId9"/>
    <p:sldLayoutId id="2147483673" r:id="rId10"/>
    <p:sldLayoutId id="2147483668" r:id="rId11"/>
    <p:sldLayoutId id="2147483669" r:id="rId12"/>
    <p:sldLayoutId id="2147483674" r:id="rId13"/>
    <p:sldLayoutId id="2147483678" r:id="rId14"/>
    <p:sldLayoutId id="2147483679" r:id="rId15"/>
  </p:sldLayoutIdLst>
  <p:hf hdr="0" ftr="0" dt="0"/>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ksassessments.org/educators-test-administrators/kelp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ksassessments.org/educators-test-administrators/kelp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ksassessments.org/educators-test-administrators/kelp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kap-support@k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escott@ksd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a:xfrm>
            <a:off x="930504" y="2116661"/>
            <a:ext cx="3478211" cy="408819"/>
          </a:xfrm>
        </p:spPr>
        <p:txBody>
          <a:bodyPr>
            <a:normAutofit/>
          </a:bodyPr>
          <a:lstStyle/>
          <a:p>
            <a:r>
              <a:rPr lang="en-US" sz="2000"/>
              <a:t>Kansas Assessment Program</a:t>
            </a:r>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910624" y="2459004"/>
            <a:ext cx="8876168" cy="927705"/>
          </a:xfrm>
        </p:spPr>
        <p:txBody>
          <a:bodyPr>
            <a:normAutofit/>
          </a:bodyPr>
          <a:lstStyle/>
          <a:p>
            <a:r>
              <a:rPr lang="en-US" sz="5400" dirty="0"/>
              <a:t>KELPA Admin &amp; Scoring</a:t>
            </a:r>
          </a:p>
        </p:txBody>
      </p:sp>
      <p:pic>
        <p:nvPicPr>
          <p:cNvPr id="6" name="Graphic 5">
            <a:extLst>
              <a:ext uri="{FF2B5EF4-FFF2-40B4-BE49-F238E27FC236}">
                <a16:creationId xmlns:a16="http://schemas.microsoft.com/office/drawing/2014/main" id="{A630757A-6877-8E15-088B-D2E1CAA74D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51412" y="6011299"/>
            <a:ext cx="1289176" cy="789847"/>
          </a:xfrm>
          <a:prstGeom prst="rect">
            <a:avLst/>
          </a:prstGeom>
        </p:spPr>
      </p:pic>
      <p:pic>
        <p:nvPicPr>
          <p:cNvPr id="3" name="Graphic 4">
            <a:extLst>
              <a:ext uri="{FF2B5EF4-FFF2-40B4-BE49-F238E27FC236}">
                <a16:creationId xmlns:a16="http://schemas.microsoft.com/office/drawing/2014/main" id="{2E4EBFF9-8046-9C73-02AF-31CABF4F08E3}"/>
              </a:ext>
            </a:extLst>
          </p:cNvPr>
          <p:cNvPicPr>
            <a:picLocks noChangeAspect="1"/>
          </p:cNvPicPr>
          <p:nvPr/>
        </p:nvPicPr>
        <p:blipFill>
          <a:blip r:embed="rId4"/>
          <a:stretch>
            <a:fillRect/>
          </a:stretch>
        </p:blipFill>
        <p:spPr>
          <a:xfrm>
            <a:off x="1986588" y="3471292"/>
            <a:ext cx="5889279" cy="1988260"/>
          </a:xfrm>
          <a:prstGeom prst="rect">
            <a:avLst/>
          </a:prstGeom>
        </p:spPr>
      </p:pic>
    </p:spTree>
    <p:extLst>
      <p:ext uri="{BB962C8B-B14F-4D97-AF65-F5344CB8AC3E}">
        <p14:creationId xmlns:p14="http://schemas.microsoft.com/office/powerpoint/2010/main" val="218164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46850"/>
            <a:ext cx="10515600" cy="4730113"/>
          </a:xfrm>
          <a:prstGeom prst="rect">
            <a:avLst/>
          </a:prstGeom>
        </p:spPr>
        <p:txBody>
          <a:bodyPr vert="horz" lIns="91440" tIns="45720" rIns="91440" bIns="45720" rtlCol="0" anchor="t">
            <a:normAutofit/>
          </a:bodyPr>
          <a:lstStyle/>
          <a:p>
            <a:pPr marL="228600" marR="0" lvl="0" indent="-228600" fontAlgn="auto">
              <a:lnSpc>
                <a:spcPct val="90000"/>
              </a:lnSpc>
              <a:spcBef>
                <a:spcPts val="600"/>
              </a:spcBef>
              <a:spcAft>
                <a:spcPts val="600"/>
              </a:spcAft>
              <a:buClr>
                <a:schemeClr val="accent1"/>
              </a:buClr>
              <a:buSzTx/>
              <a:buFont typeface="Symbol" panose="05050102010706020507" pitchFamily="18" charset="2"/>
              <a:buChar char=""/>
              <a:tabLst/>
              <a:defRPr/>
            </a:pPr>
            <a:r>
              <a:rPr kumimoji="0"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Each district has the flexibility to determine when you will </a:t>
            </a:r>
            <a:r>
              <a:rPr kumimoji="0" lang="en-US" sz="2400" b="1"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administer</a:t>
            </a:r>
            <a:r>
              <a:rPr kumimoji="0"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 the KELPA assessment during the statewide window.  </a:t>
            </a:r>
            <a:endParaRPr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600" lvl="1" indent="-228600">
              <a:lnSpc>
                <a:spcPct val="90000"/>
              </a:lnSpc>
              <a:spcBef>
                <a:spcPts val="600"/>
              </a:spcBef>
              <a:spcAft>
                <a:spcPts val="600"/>
              </a:spcAft>
              <a:buClr>
                <a:schemeClr val="accent1"/>
              </a:buClr>
              <a:buFont typeface="Symbol" panose="05050102010706020507" pitchFamily="18" charset="2"/>
              <a:buChar char=""/>
              <a:defRPr/>
            </a:pPr>
            <a:r>
              <a:rPr kumimoji="0"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A </a:t>
            </a:r>
            <a:r>
              <a:rPr kumimoji="0" lang="en-US" sz="2400" b="1"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licensed educator </a:t>
            </a:r>
            <a:r>
              <a:rPr kumimoji="0"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who is employed by the school district should administer the assessment.  </a:t>
            </a:r>
            <a:r>
              <a:rPr lang="en-US" sz="2400">
                <a:latin typeface="Open Sans Light" panose="020B0306030504020204" pitchFamily="34" charset="0"/>
                <a:ea typeface="Open Sans Light" panose="020B0306030504020204" pitchFamily="34" charset="0"/>
                <a:cs typeface="Open Sans Light" panose="020B0306030504020204" pitchFamily="34" charset="0"/>
              </a:rPr>
              <a:t> </a:t>
            </a:r>
            <a:endParaRPr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600" marR="0" lvl="1" indent="-228600" fontAlgn="auto">
              <a:lnSpc>
                <a:spcPct val="90000"/>
              </a:lnSpc>
              <a:spcBef>
                <a:spcPts val="600"/>
              </a:spcBef>
              <a:spcAft>
                <a:spcPts val="600"/>
              </a:spcAft>
              <a:buClr>
                <a:schemeClr val="accent1"/>
              </a:buClr>
              <a:buSzTx/>
              <a:buFont typeface="Symbol" panose="05050102010706020507" pitchFamily="18" charset="2"/>
              <a:buChar char=""/>
              <a:tabLst/>
              <a:defRPr/>
            </a:pPr>
            <a:r>
              <a:rPr kumimoji="0"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A </a:t>
            </a:r>
            <a:r>
              <a:rPr kumimoji="0" lang="en-US" sz="2400" b="1"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para</a:t>
            </a:r>
            <a:r>
              <a:rPr kumimoji="0"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 under the direction of a licensed educator, may </a:t>
            </a:r>
            <a:r>
              <a:rPr lang="en-US" sz="2400" b="1">
                <a:latin typeface="Open Sans Light" panose="020B0306030504020204" pitchFamily="34" charset="0"/>
                <a:ea typeface="Open Sans Light" panose="020B0306030504020204" pitchFamily="34" charset="0"/>
                <a:cs typeface="Open Sans Light" panose="020B0306030504020204" pitchFamily="34" charset="0"/>
              </a:rPr>
              <a:t>proctor</a:t>
            </a:r>
            <a:r>
              <a:rPr kumimoji="0"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 the KELPA assessment </a:t>
            </a:r>
            <a:r>
              <a:rPr lang="en-US" sz="2400">
                <a:latin typeface="Open Sans Light" panose="020B0306030504020204" pitchFamily="34" charset="0"/>
                <a:ea typeface="Open Sans Light" panose="020B0306030504020204" pitchFamily="34" charset="0"/>
                <a:cs typeface="Open Sans Light" panose="020B0306030504020204" pitchFamily="34" charset="0"/>
              </a:rPr>
              <a:t>if</a:t>
            </a:r>
            <a:r>
              <a:rPr kumimoji="0"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 they have gone through the required Test Security and Ethics training.</a:t>
            </a:r>
            <a:endParaRPr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600" indent="-228600">
              <a:lnSpc>
                <a:spcPct val="90000"/>
              </a:lnSpc>
              <a:spcBef>
                <a:spcPts val="600"/>
              </a:spcBef>
              <a:spcAft>
                <a:spcPts val="600"/>
              </a:spcAft>
              <a:buClr>
                <a:schemeClr val="accent1"/>
              </a:buClr>
              <a:buFont typeface="Symbol" panose="05050102010706020507" pitchFamily="18" charset="2"/>
              <a:buChar char=""/>
              <a:defRPr/>
            </a:pPr>
            <a:r>
              <a:rPr kumimoji="0" lang="en-US" sz="2400" b="0" i="0" u="none" strike="noStrike" cap="none" spc="0" normalizeH="0" baseline="0" noProof="0">
                <a:ln>
                  <a:noFill/>
                </a:ln>
                <a:effectLst/>
                <a:uLnTx/>
                <a:uFillTx/>
                <a:latin typeface="Open Sans Light"/>
                <a:ea typeface="Open Sans Light"/>
                <a:cs typeface="Open Sans Light"/>
              </a:rPr>
              <a:t>Each district has the flexibility to determine how you will </a:t>
            </a:r>
            <a:r>
              <a:rPr kumimoji="0" lang="en-US" sz="2400" b="1" i="0" u="none" strike="noStrike" cap="none" spc="0" normalizeH="0" baseline="0" noProof="0">
                <a:ln>
                  <a:noFill/>
                </a:ln>
                <a:effectLst/>
                <a:uLnTx/>
                <a:uFillTx/>
                <a:latin typeface="Open Sans Light"/>
                <a:ea typeface="Open Sans Light"/>
                <a:cs typeface="Open Sans Light"/>
              </a:rPr>
              <a:t>score</a:t>
            </a:r>
            <a:r>
              <a:rPr kumimoji="0" lang="en-US" sz="2400" b="0" i="0" u="none" strike="noStrike" cap="none" spc="0" normalizeH="0" baseline="0" noProof="0">
                <a:ln>
                  <a:noFill/>
                </a:ln>
                <a:effectLst/>
                <a:uLnTx/>
                <a:uFillTx/>
                <a:latin typeface="Open Sans Light"/>
                <a:ea typeface="Open Sans Light"/>
                <a:cs typeface="Open Sans Light"/>
              </a:rPr>
              <a:t> the assessment items in writing and speaking.  However, </a:t>
            </a:r>
            <a:r>
              <a:rPr kumimoji="0" lang="en-US" sz="2400" b="1" i="0" u="none" strike="noStrike" cap="none" spc="0" normalizeH="0" baseline="0" noProof="0">
                <a:ln>
                  <a:noFill/>
                </a:ln>
                <a:effectLst/>
                <a:uLnTx/>
                <a:uFillTx/>
                <a:latin typeface="Open Sans Light"/>
                <a:ea typeface="Open Sans Light"/>
                <a:cs typeface="Open Sans Light"/>
              </a:rPr>
              <a:t>all items must be scored by a licensed educator </a:t>
            </a:r>
            <a:r>
              <a:rPr kumimoji="0" lang="en-US" sz="2400" b="0" i="0" u="none" strike="noStrike" cap="none" spc="0" normalizeH="0" baseline="0" noProof="0">
                <a:ln>
                  <a:noFill/>
                </a:ln>
                <a:effectLst/>
                <a:uLnTx/>
                <a:uFillTx/>
                <a:latin typeface="Open Sans Light"/>
                <a:ea typeface="Open Sans Light"/>
                <a:cs typeface="Open Sans Light"/>
              </a:rPr>
              <a:t>who is employed by the school district. </a:t>
            </a:r>
            <a:r>
              <a:rPr lang="en-US" sz="2400">
                <a:latin typeface="Open Sans Light"/>
                <a:ea typeface="Open Sans Light"/>
                <a:cs typeface="Open Sans Light"/>
              </a:rPr>
              <a:t> </a:t>
            </a:r>
            <a:endParaRPr lang="en-US" sz="2400" b="0" i="0" u="none" strike="noStrike" cap="none" spc="0" normalizeH="0" baseline="0" noProof="0">
              <a:ln>
                <a:noFill/>
              </a:ln>
              <a:effectLst/>
              <a:uLnTx/>
              <a:uFillTx/>
              <a:latin typeface="Open Sans Light"/>
              <a:ea typeface="Open Sans Light"/>
              <a:cs typeface="Open Sans Light"/>
            </a:endParaRPr>
          </a:p>
          <a:p>
            <a:pPr marL="228600" marR="0" lvl="0" indent="-228600" fontAlgn="auto">
              <a:lnSpc>
                <a:spcPct val="90000"/>
              </a:lnSpc>
              <a:spcBef>
                <a:spcPts val="600"/>
              </a:spcBef>
              <a:spcAft>
                <a:spcPts val="600"/>
              </a:spcAft>
              <a:buClr>
                <a:schemeClr val="accent1"/>
              </a:buClr>
              <a:buSzTx/>
              <a:buFont typeface="Symbol" panose="05050102010706020507" pitchFamily="18" charset="2"/>
              <a:buChar char=""/>
              <a:tabLst/>
              <a:defRPr/>
            </a:pPr>
            <a:endParaRPr kumimoji="0" lang="en-US" sz="2400" b="0" i="0" u="none" strike="noStrike"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itle 1"/>
          <p:cNvSpPr>
            <a:spLocks noGrp="1"/>
          </p:cNvSpPr>
          <p:nvPr>
            <p:ph type="title"/>
          </p:nvPr>
        </p:nvSpPr>
        <p:spPr>
          <a:xfrm>
            <a:off x="838200" y="287178"/>
            <a:ext cx="10515600" cy="885979"/>
          </a:xfrm>
        </p:spPr>
        <p:txBody>
          <a:bodyPr vert="horz" lIns="91440" tIns="45720" rIns="91440" bIns="45720" rtlCol="0" anchor="ctr">
            <a:normAutofit/>
          </a:bodyPr>
          <a:lstStyle/>
          <a:p>
            <a:r>
              <a:rPr lang="en-US" kern="1200">
                <a:latin typeface="Open Sans Semibold" panose="020B0706030804020204" pitchFamily="34" charset="0"/>
                <a:ea typeface="Open Sans Semibold" panose="020B0706030804020204" pitchFamily="34" charset="0"/>
                <a:cs typeface="Open Sans Semibold" panose="020B0706030804020204" pitchFamily="34" charset="0"/>
              </a:rPr>
              <a:t>KELPA Administration/Scoring</a:t>
            </a:r>
          </a:p>
        </p:txBody>
      </p:sp>
    </p:spTree>
    <p:extLst>
      <p:ext uri="{BB962C8B-B14F-4D97-AF65-F5344CB8AC3E}">
        <p14:creationId xmlns:p14="http://schemas.microsoft.com/office/powerpoint/2010/main" val="19374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p:spPr>
        <p:txBody>
          <a:bodyPr vert="horz" lIns="91440" tIns="45720" rIns="91440" bIns="45720" rtlCol="0" anchor="t">
            <a:normAutofit/>
          </a:bodyPr>
          <a:lstStyle/>
          <a:p>
            <a:pPr>
              <a:spcAft>
                <a:spcPts val="1125"/>
              </a:spcAft>
            </a:pPr>
            <a:r>
              <a:rPr lang="en-US"/>
              <a:t>Each test session takes approximately 45-60 minutes</a:t>
            </a:r>
          </a:p>
          <a:p>
            <a:pPr lvl="1">
              <a:spcAft>
                <a:spcPts val="1125"/>
              </a:spcAft>
            </a:pPr>
            <a:r>
              <a:rPr lang="en-US" sz="2800"/>
              <a:t>Estimated time based on number of test items indicates less time is needed, but to be safe, allocate 45-60 minutes</a:t>
            </a:r>
          </a:p>
        </p:txBody>
      </p:sp>
      <p:sp>
        <p:nvSpPr>
          <p:cNvPr id="2" name="Title 1"/>
          <p:cNvSpPr>
            <a:spLocks noGrp="1"/>
          </p:cNvSpPr>
          <p:nvPr>
            <p:ph type="title"/>
          </p:nvPr>
        </p:nvSpPr>
        <p:spPr>
          <a:xfrm>
            <a:off x="838200" y="287178"/>
            <a:ext cx="10515600" cy="885979"/>
          </a:xfrm>
        </p:spPr>
        <p:txBody>
          <a:bodyPr anchor="ctr">
            <a:normAutofit/>
          </a:bodyPr>
          <a:lstStyle/>
          <a:p>
            <a:r>
              <a:rPr lang="en-US"/>
              <a:t>KELPA Testing Time</a:t>
            </a:r>
          </a:p>
        </p:txBody>
      </p:sp>
    </p:spTree>
    <p:extLst>
      <p:ext uri="{BB962C8B-B14F-4D97-AF65-F5344CB8AC3E}">
        <p14:creationId xmlns:p14="http://schemas.microsoft.com/office/powerpoint/2010/main" val="330830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23906934"/>
              </p:ext>
            </p:extLst>
          </p:nvPr>
        </p:nvGraphicFramePr>
        <p:xfrm>
          <a:off x="833717" y="1622611"/>
          <a:ext cx="10515600" cy="4288104"/>
        </p:xfrm>
        <a:graphic>
          <a:graphicData uri="http://schemas.openxmlformats.org/drawingml/2006/table">
            <a:tbl>
              <a:tblPr firstRow="1" bandRow="1">
                <a:tableStyleId>{69CF1AB2-1976-4502-BF36-3FF5EA218861}</a:tableStyleId>
              </a:tblPr>
              <a:tblGrid>
                <a:gridCol w="1752600">
                  <a:extLst>
                    <a:ext uri="{9D8B030D-6E8A-4147-A177-3AD203B41FA5}">
                      <a16:colId xmlns:a16="http://schemas.microsoft.com/office/drawing/2014/main" val="2056137043"/>
                    </a:ext>
                  </a:extLst>
                </a:gridCol>
                <a:gridCol w="1752600">
                  <a:extLst>
                    <a:ext uri="{9D8B030D-6E8A-4147-A177-3AD203B41FA5}">
                      <a16:colId xmlns:a16="http://schemas.microsoft.com/office/drawing/2014/main" val="2776451215"/>
                    </a:ext>
                  </a:extLst>
                </a:gridCol>
                <a:gridCol w="1752600">
                  <a:extLst>
                    <a:ext uri="{9D8B030D-6E8A-4147-A177-3AD203B41FA5}">
                      <a16:colId xmlns:a16="http://schemas.microsoft.com/office/drawing/2014/main" val="44041120"/>
                    </a:ext>
                  </a:extLst>
                </a:gridCol>
                <a:gridCol w="1752600">
                  <a:extLst>
                    <a:ext uri="{9D8B030D-6E8A-4147-A177-3AD203B41FA5}">
                      <a16:colId xmlns:a16="http://schemas.microsoft.com/office/drawing/2014/main" val="1612664645"/>
                    </a:ext>
                  </a:extLst>
                </a:gridCol>
                <a:gridCol w="1752600">
                  <a:extLst>
                    <a:ext uri="{9D8B030D-6E8A-4147-A177-3AD203B41FA5}">
                      <a16:colId xmlns:a16="http://schemas.microsoft.com/office/drawing/2014/main" val="3083830725"/>
                    </a:ext>
                  </a:extLst>
                </a:gridCol>
                <a:gridCol w="1752600">
                  <a:extLst>
                    <a:ext uri="{9D8B030D-6E8A-4147-A177-3AD203B41FA5}">
                      <a16:colId xmlns:a16="http://schemas.microsoft.com/office/drawing/2014/main" val="2312556463"/>
                    </a:ext>
                  </a:extLst>
                </a:gridCol>
              </a:tblGrid>
              <a:tr h="833717">
                <a:tc>
                  <a:txBody>
                    <a:bodyPr/>
                    <a:lstStyle/>
                    <a:p>
                      <a:pPr algn="ctr"/>
                      <a:endParaRPr lang="en-US" sz="2200"/>
                    </a:p>
                  </a:txBody>
                  <a:tcPr anchor="ctr"/>
                </a:tc>
                <a:tc gridSpan="3">
                  <a:txBody>
                    <a:bodyPr/>
                    <a:lstStyle/>
                    <a:p>
                      <a:pPr algn="ctr"/>
                      <a:r>
                        <a:rPr lang="en-US" sz="2200"/>
                        <a:t>Number of Items </a:t>
                      </a:r>
                    </a:p>
                    <a:p>
                      <a:pPr algn="ctr"/>
                      <a:r>
                        <a:rPr lang="en-US" sz="2200"/>
                        <a:t>Computer Scored</a:t>
                      </a:r>
                      <a:endParaRPr lang="en-US" sz="2200" b="1"/>
                    </a:p>
                  </a:txBody>
                  <a:tcPr anchor="ctr"/>
                </a:tc>
                <a:tc hMerge="1">
                  <a:txBody>
                    <a:bodyPr/>
                    <a:lstStyle/>
                    <a:p>
                      <a:endParaRPr lang="en-US"/>
                    </a:p>
                  </a:txBody>
                  <a:tcPr/>
                </a:tc>
                <a:tc hMerge="1">
                  <a:txBody>
                    <a:bodyPr/>
                    <a:lstStyle/>
                    <a:p>
                      <a:endParaRPr lang="en-US"/>
                    </a:p>
                  </a:txBody>
                  <a:tcPr/>
                </a:tc>
                <a:tc gridSpan="2">
                  <a:txBody>
                    <a:bodyPr/>
                    <a:lstStyle/>
                    <a:p>
                      <a:pPr algn="ctr"/>
                      <a:r>
                        <a:rPr lang="en-US" sz="2200"/>
                        <a:t>Number of Items Educator Scored</a:t>
                      </a:r>
                      <a:endParaRPr lang="en-US" sz="2200" b="1"/>
                    </a:p>
                  </a:txBody>
                  <a:tcPr anchor="ctr"/>
                </a:tc>
                <a:tc hMerge="1">
                  <a:txBody>
                    <a:bodyPr/>
                    <a:lstStyle/>
                    <a:p>
                      <a:endParaRPr lang="en-US"/>
                    </a:p>
                  </a:txBody>
                  <a:tcPr/>
                </a:tc>
                <a:extLst>
                  <a:ext uri="{0D108BD9-81ED-4DB2-BD59-A6C34878D82A}">
                    <a16:rowId xmlns:a16="http://schemas.microsoft.com/office/drawing/2014/main" val="3337974272"/>
                  </a:ext>
                </a:extLst>
              </a:tr>
              <a:tr h="929353">
                <a:tc>
                  <a:txBody>
                    <a:bodyPr/>
                    <a:lstStyle/>
                    <a:p>
                      <a:pPr algn="ctr"/>
                      <a:r>
                        <a:rPr lang="en-US" sz="2200"/>
                        <a:t>Grade Band</a:t>
                      </a:r>
                    </a:p>
                  </a:txBody>
                  <a:tcPr anchor="ctr"/>
                </a:tc>
                <a:tc>
                  <a:txBody>
                    <a:bodyPr/>
                    <a:lstStyle/>
                    <a:p>
                      <a:pPr algn="ctr"/>
                      <a:r>
                        <a:rPr lang="en-US" sz="2200"/>
                        <a:t>Listening</a:t>
                      </a:r>
                    </a:p>
                  </a:txBody>
                  <a:tcPr anchor="ctr"/>
                </a:tc>
                <a:tc>
                  <a:txBody>
                    <a:bodyPr/>
                    <a:lstStyle/>
                    <a:p>
                      <a:pPr algn="ctr"/>
                      <a:r>
                        <a:rPr lang="en-US" sz="2200"/>
                        <a:t>Reading</a:t>
                      </a:r>
                    </a:p>
                  </a:txBody>
                  <a:tcPr anchor="ctr"/>
                </a:tc>
                <a:tc>
                  <a:txBody>
                    <a:bodyPr/>
                    <a:lstStyle/>
                    <a:p>
                      <a:pPr algn="ctr"/>
                      <a:r>
                        <a:rPr lang="en-US" sz="2200"/>
                        <a:t>Writing</a:t>
                      </a:r>
                    </a:p>
                  </a:txBody>
                  <a:tcPr anchor="ctr"/>
                </a:tc>
                <a:tc>
                  <a:txBody>
                    <a:bodyPr/>
                    <a:lstStyle/>
                    <a:p>
                      <a:pPr algn="ctr"/>
                      <a:r>
                        <a:rPr lang="en-US" sz="2200"/>
                        <a:t>Writing</a:t>
                      </a:r>
                    </a:p>
                  </a:txBody>
                  <a:tcPr anchor="ctr"/>
                </a:tc>
                <a:tc>
                  <a:txBody>
                    <a:bodyPr/>
                    <a:lstStyle/>
                    <a:p>
                      <a:pPr algn="ctr"/>
                      <a:r>
                        <a:rPr lang="en-US" sz="2200"/>
                        <a:t>Speaking</a:t>
                      </a:r>
                    </a:p>
                  </a:txBody>
                  <a:tcPr anchor="ctr"/>
                </a:tc>
                <a:extLst>
                  <a:ext uri="{0D108BD9-81ED-4DB2-BD59-A6C34878D82A}">
                    <a16:rowId xmlns:a16="http://schemas.microsoft.com/office/drawing/2014/main" val="424875422"/>
                  </a:ext>
                </a:extLst>
              </a:tr>
              <a:tr h="420839">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     K</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23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19</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 6*</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10</a:t>
                      </a:r>
                    </a:p>
                  </a:txBody>
                  <a:tcPr marL="0" marR="0" marT="0" marB="0" anchor="ctr"/>
                </a:tc>
                <a:extLst>
                  <a:ext uri="{0D108BD9-81ED-4DB2-BD59-A6C34878D82A}">
                    <a16:rowId xmlns:a16="http://schemas.microsoft.com/office/drawing/2014/main" val="3118784331"/>
                  </a:ext>
                </a:extLst>
              </a:tr>
              <a:tr h="420839">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     1</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25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25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 9*</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10</a:t>
                      </a:r>
                    </a:p>
                  </a:txBody>
                  <a:tcPr marL="0" marR="0" marT="0" marB="0" anchor="ctr"/>
                </a:tc>
                <a:extLst>
                  <a:ext uri="{0D108BD9-81ED-4DB2-BD59-A6C34878D82A}">
                    <a16:rowId xmlns:a16="http://schemas.microsoft.com/office/drawing/2014/main" val="64834588"/>
                  </a:ext>
                </a:extLst>
              </a:tr>
              <a:tr h="420839">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     2—3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25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24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15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10</a:t>
                      </a:r>
                    </a:p>
                  </a:txBody>
                  <a:tcPr marL="0" marR="0" marT="0" marB="0" anchor="ctr"/>
                </a:tc>
                <a:extLst>
                  <a:ext uri="{0D108BD9-81ED-4DB2-BD59-A6C34878D82A}">
                    <a16:rowId xmlns:a16="http://schemas.microsoft.com/office/drawing/2014/main" val="3163216428"/>
                  </a:ext>
                </a:extLst>
              </a:tr>
              <a:tr h="420839">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     4—5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25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22</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13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10</a:t>
                      </a:r>
                    </a:p>
                  </a:txBody>
                  <a:tcPr marL="0" marR="0" marT="0" marB="0" anchor="ctr"/>
                </a:tc>
                <a:extLst>
                  <a:ext uri="{0D108BD9-81ED-4DB2-BD59-A6C34878D82A}">
                    <a16:rowId xmlns:a16="http://schemas.microsoft.com/office/drawing/2014/main" val="386151455"/>
                  </a:ext>
                </a:extLst>
              </a:tr>
              <a:tr h="420839">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     6—8</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25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21</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15</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10</a:t>
                      </a:r>
                    </a:p>
                  </a:txBody>
                  <a:tcPr marL="0" marR="0" marT="0" marB="0" anchor="ctr"/>
                </a:tc>
                <a:extLst>
                  <a:ext uri="{0D108BD9-81ED-4DB2-BD59-A6C34878D82A}">
                    <a16:rowId xmlns:a16="http://schemas.microsoft.com/office/drawing/2014/main" val="4023335052"/>
                  </a:ext>
                </a:extLst>
              </a:tr>
              <a:tr h="420839">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     9—12</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24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23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14</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3</a:t>
                      </a:r>
                    </a:p>
                  </a:txBody>
                  <a:tcPr marL="0" marR="0" marT="0" marB="0" anchor="ctr"/>
                </a:tc>
                <a:tc>
                  <a:txBody>
                    <a:bodyPr/>
                    <a:lstStyle/>
                    <a:p>
                      <a:pPr marL="50800" marR="0" algn="ctr">
                        <a:lnSpc>
                          <a:spcPct val="107000"/>
                        </a:lnSpc>
                        <a:spcBef>
                          <a:spcPts val="150"/>
                        </a:spcBef>
                        <a:spcAft>
                          <a:spcPts val="0"/>
                        </a:spcAft>
                      </a:pPr>
                      <a:r>
                        <a:rPr lang="en-US" sz="1400" b="1">
                          <a:effectLst/>
                          <a:latin typeface="Open Sans ExtraBold"/>
                          <a:ea typeface="Open Sans ExtraBold"/>
                          <a:cs typeface="Open Sans ExtraBold"/>
                        </a:rPr>
                        <a:t>10</a:t>
                      </a:r>
                    </a:p>
                  </a:txBody>
                  <a:tcPr marL="0" marR="0" marT="0" marB="0" anchor="ctr"/>
                </a:tc>
                <a:extLst>
                  <a:ext uri="{0D108BD9-81ED-4DB2-BD59-A6C34878D82A}">
                    <a16:rowId xmlns:a16="http://schemas.microsoft.com/office/drawing/2014/main" val="3295640864"/>
                  </a:ext>
                </a:extLst>
              </a:tr>
            </a:tbl>
          </a:graphicData>
        </a:graphic>
      </p:graphicFrame>
      <p:sp>
        <p:nvSpPr>
          <p:cNvPr id="2" name="Title 1"/>
          <p:cNvSpPr>
            <a:spLocks noGrp="1"/>
          </p:cNvSpPr>
          <p:nvPr>
            <p:ph type="title"/>
          </p:nvPr>
        </p:nvSpPr>
        <p:spPr/>
        <p:txBody>
          <a:bodyPr/>
          <a:lstStyle/>
          <a:p>
            <a:r>
              <a:rPr lang="en-US" sz="3400" dirty="0"/>
              <a:t>KELPA Item Count </a:t>
            </a:r>
            <a:r>
              <a:rPr lang="en-US" sz="3400"/>
              <a:t>by Domain</a:t>
            </a:r>
            <a:endParaRPr lang="en-US" sz="3400" dirty="0"/>
          </a:p>
        </p:txBody>
      </p:sp>
      <p:sp>
        <p:nvSpPr>
          <p:cNvPr id="3" name="TextBox 2"/>
          <p:cNvSpPr txBox="1"/>
          <p:nvPr/>
        </p:nvSpPr>
        <p:spPr>
          <a:xfrm>
            <a:off x="2317093" y="5910715"/>
            <a:ext cx="9041190" cy="338554"/>
          </a:xfrm>
          <a:prstGeom prst="rect">
            <a:avLst/>
          </a:prstGeom>
          <a:noFill/>
        </p:spPr>
        <p:txBody>
          <a:bodyPr wrap="square" lIns="91440" tIns="45720" rIns="91440" bIns="45720" rtlCol="0" anchor="t">
            <a:spAutoFit/>
          </a:bodyPr>
          <a:lstStyle/>
          <a:p>
            <a:pPr algn="r"/>
            <a:r>
              <a:rPr lang="en-US" sz="1600" i="1"/>
              <a:t>* Student </a:t>
            </a:r>
            <a:r>
              <a:rPr lang="en-US" sz="1600" b="1" i="1"/>
              <a:t>written</a:t>
            </a:r>
            <a:r>
              <a:rPr lang="en-US" sz="1600" i="1"/>
              <a:t> response – use test booklet found in the Test Admin. and Scoring Directions</a:t>
            </a:r>
          </a:p>
        </p:txBody>
      </p:sp>
    </p:spTree>
    <p:extLst>
      <p:ext uri="{BB962C8B-B14F-4D97-AF65-F5344CB8AC3E}">
        <p14:creationId xmlns:p14="http://schemas.microsoft.com/office/powerpoint/2010/main" val="319259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p:spPr>
        <p:txBody>
          <a:bodyPr vert="horz" lIns="91440" tIns="45720" rIns="91440" bIns="45720" rtlCol="0" anchor="t">
            <a:normAutofit/>
          </a:bodyPr>
          <a:lstStyle/>
          <a:p>
            <a:r>
              <a:rPr lang="en-US">
                <a:latin typeface="Open Sans Light"/>
                <a:ea typeface="Open Sans Light"/>
                <a:cs typeface="Open Sans Light"/>
              </a:rPr>
              <a:t>Students that should take the KELPA but do not take the KELPA </a:t>
            </a:r>
            <a:r>
              <a:rPr lang="en-US" b="1">
                <a:latin typeface="Open Sans Light"/>
                <a:ea typeface="Open Sans Light"/>
                <a:cs typeface="Open Sans Light"/>
              </a:rPr>
              <a:t>must</a:t>
            </a:r>
            <a:r>
              <a:rPr lang="en-US">
                <a:latin typeface="Open Sans Light"/>
                <a:ea typeface="Open Sans Light"/>
                <a:cs typeface="Open Sans Light"/>
              </a:rPr>
              <a:t> have an SC Code entered.</a:t>
            </a:r>
          </a:p>
          <a:p>
            <a:r>
              <a:rPr lang="en-US">
                <a:latin typeface="Open Sans Light"/>
                <a:ea typeface="Open Sans Light"/>
                <a:cs typeface="Open Sans Light"/>
              </a:rPr>
              <a:t>Detailed information about SC Codes is available in the KELPA Test Coordinator Manual.</a:t>
            </a:r>
          </a:p>
          <a:p>
            <a:r>
              <a:rPr lang="en-US" b="1">
                <a:latin typeface="Open Sans Light"/>
                <a:ea typeface="Open Sans Light"/>
                <a:cs typeface="Open Sans Light"/>
              </a:rPr>
              <a:t>SC-11: </a:t>
            </a:r>
            <a:r>
              <a:rPr lang="en-US">
                <a:latin typeface="Open Sans Light"/>
                <a:ea typeface="Open Sans Light"/>
                <a:cs typeface="Open Sans Light"/>
              </a:rPr>
              <a:t>KELPA students that cannot test in </a:t>
            </a:r>
            <a:r>
              <a:rPr lang="en-US" u="sng">
                <a:latin typeface="Open Sans Light"/>
                <a:ea typeface="Open Sans Light"/>
                <a:cs typeface="Open Sans Light"/>
              </a:rPr>
              <a:t>one specific </a:t>
            </a:r>
            <a:r>
              <a:rPr lang="en-US">
                <a:latin typeface="Open Sans Light"/>
                <a:ea typeface="Open Sans Light"/>
                <a:cs typeface="Open Sans Light"/>
              </a:rPr>
              <a:t>domain due to a disability; must be approved by KSDE.</a:t>
            </a:r>
          </a:p>
        </p:txBody>
      </p:sp>
      <p:sp>
        <p:nvSpPr>
          <p:cNvPr id="2" name="Title 1"/>
          <p:cNvSpPr>
            <a:spLocks noGrp="1"/>
          </p:cNvSpPr>
          <p:nvPr>
            <p:ph type="title"/>
          </p:nvPr>
        </p:nvSpPr>
        <p:spPr>
          <a:xfrm>
            <a:off x="838200" y="287178"/>
            <a:ext cx="10515600" cy="885979"/>
          </a:xfrm>
        </p:spPr>
        <p:txBody>
          <a:bodyPr anchor="ctr">
            <a:normAutofit/>
          </a:bodyPr>
          <a:lstStyle/>
          <a:p>
            <a:r>
              <a:rPr lang="en-US"/>
              <a:t>Special Circumstance (SC) Codes</a:t>
            </a:r>
          </a:p>
        </p:txBody>
      </p:sp>
    </p:spTree>
    <p:extLst>
      <p:ext uri="{BB962C8B-B14F-4D97-AF65-F5344CB8AC3E}">
        <p14:creationId xmlns:p14="http://schemas.microsoft.com/office/powerpoint/2010/main" val="2909178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235EF0-63EE-343E-60B7-B93BDBE6AE77}"/>
              </a:ext>
            </a:extLst>
          </p:cNvPr>
          <p:cNvSpPr>
            <a:spLocks noGrp="1"/>
          </p:cNvSpPr>
          <p:nvPr>
            <p:ph idx="1"/>
          </p:nvPr>
        </p:nvSpPr>
        <p:spPr/>
        <p:txBody>
          <a:bodyPr>
            <a:normAutofit/>
          </a:bodyPr>
          <a:lstStyle/>
          <a:p>
            <a:r>
              <a:rPr lang="en-US" dirty="0">
                <a:latin typeface="Open Sans Light"/>
                <a:ea typeface="Open Sans Light"/>
                <a:cs typeface="Open Sans Light"/>
              </a:rPr>
              <a:t>KSDE and KAAC (Kansas Assessment Advisory Council) members oversee testing</a:t>
            </a:r>
            <a:endParaRPr lang="en-US" dirty="0"/>
          </a:p>
          <a:p>
            <a:r>
              <a:rPr lang="en-US" dirty="0">
                <a:latin typeface="Open Sans Light"/>
                <a:ea typeface="Open Sans Light"/>
                <a:cs typeface="Open Sans Light"/>
              </a:rPr>
              <a:t>If chosen, contact will be made before the testing window opens to confirm that a visit will be happening.</a:t>
            </a:r>
            <a:endParaRPr lang="en-US" dirty="0"/>
          </a:p>
          <a:p>
            <a:pPr lvl="1">
              <a:buClr>
                <a:srgbClr val="B7312C"/>
              </a:buClr>
              <a:buFont typeface="Courier New" panose="05050102010706020507" pitchFamily="18" charset="2"/>
              <a:buChar char="o"/>
            </a:pPr>
            <a:r>
              <a:rPr lang="en-US" dirty="0">
                <a:latin typeface="Open Sans Light"/>
                <a:ea typeface="Open Sans Light"/>
                <a:cs typeface="Open Sans Light"/>
              </a:rPr>
              <a:t>Districts will not be told the specific date that the visit will happen.</a:t>
            </a:r>
            <a:endParaRPr lang="en-US" dirty="0"/>
          </a:p>
        </p:txBody>
      </p:sp>
      <p:sp>
        <p:nvSpPr>
          <p:cNvPr id="3" name="Title 2">
            <a:extLst>
              <a:ext uri="{FF2B5EF4-FFF2-40B4-BE49-F238E27FC236}">
                <a16:creationId xmlns:a16="http://schemas.microsoft.com/office/drawing/2014/main" id="{4DF1021E-8D7D-1E09-5971-D71C39C2724D}"/>
              </a:ext>
            </a:extLst>
          </p:cNvPr>
          <p:cNvSpPr>
            <a:spLocks noGrp="1"/>
          </p:cNvSpPr>
          <p:nvPr>
            <p:ph type="title"/>
          </p:nvPr>
        </p:nvSpPr>
        <p:spPr/>
        <p:txBody>
          <a:bodyPr/>
          <a:lstStyle/>
          <a:p>
            <a:r>
              <a:rPr lang="en-US" dirty="0">
                <a:latin typeface="Open Sans Semibold"/>
                <a:ea typeface="Open Sans Semibold"/>
                <a:cs typeface="Open Sans Semibold"/>
              </a:rPr>
              <a:t>KELPA Monitoring Visits</a:t>
            </a:r>
            <a:endParaRPr lang="en-US" dirty="0"/>
          </a:p>
        </p:txBody>
      </p:sp>
    </p:spTree>
    <p:extLst>
      <p:ext uri="{BB962C8B-B14F-4D97-AF65-F5344CB8AC3E}">
        <p14:creationId xmlns:p14="http://schemas.microsoft.com/office/powerpoint/2010/main" val="84588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p:txBody>
          <a:bodyPr/>
          <a:lstStyle/>
          <a:p>
            <a:r>
              <a:rPr lang="en-US"/>
              <a:t>KELPA Scoring</a:t>
            </a:r>
          </a:p>
        </p:txBody>
      </p:sp>
      <p:sp>
        <p:nvSpPr>
          <p:cNvPr id="2" name="Text Placeholder 1">
            <a:extLst>
              <a:ext uri="{FF2B5EF4-FFF2-40B4-BE49-F238E27FC236}">
                <a16:creationId xmlns:a16="http://schemas.microsoft.com/office/drawing/2014/main" id="{9BB1975E-7D9B-53DC-D852-3531C3DDB3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0637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53552-6930-437A-31E7-2A5C66C9158F}"/>
              </a:ext>
            </a:extLst>
          </p:cNvPr>
          <p:cNvSpPr>
            <a:spLocks noGrp="1"/>
          </p:cNvSpPr>
          <p:nvPr>
            <p:ph idx="1"/>
          </p:nvPr>
        </p:nvSpPr>
        <p:spPr/>
        <p:txBody>
          <a:bodyPr>
            <a:normAutofit/>
          </a:bodyPr>
          <a:lstStyle/>
          <a:p>
            <a:r>
              <a:rPr lang="en-US" sz="3200"/>
              <a:t>Educator Portal users with the role of:</a:t>
            </a:r>
          </a:p>
          <a:p>
            <a:pPr lvl="1"/>
            <a:r>
              <a:rPr lang="en-US" sz="3200"/>
              <a:t>District Test Coordinator (DTC)</a:t>
            </a:r>
          </a:p>
          <a:p>
            <a:pPr lvl="1"/>
            <a:r>
              <a:rPr lang="en-US" sz="3200"/>
              <a:t>District User (DU)</a:t>
            </a:r>
          </a:p>
          <a:p>
            <a:pPr lvl="1"/>
            <a:r>
              <a:rPr lang="en-US" sz="3200"/>
              <a:t>Building Test Coordinator (BTU)</a:t>
            </a:r>
          </a:p>
          <a:p>
            <a:pPr lvl="1"/>
            <a:r>
              <a:rPr lang="en-US" sz="3200"/>
              <a:t>Building User (BU)</a:t>
            </a:r>
          </a:p>
          <a:p>
            <a:pPr lvl="1"/>
            <a:r>
              <a:rPr lang="en-US" sz="3200"/>
              <a:t>Teacher</a:t>
            </a:r>
          </a:p>
        </p:txBody>
      </p:sp>
      <p:sp>
        <p:nvSpPr>
          <p:cNvPr id="3" name="Title 2">
            <a:extLst>
              <a:ext uri="{FF2B5EF4-FFF2-40B4-BE49-F238E27FC236}">
                <a16:creationId xmlns:a16="http://schemas.microsoft.com/office/drawing/2014/main" id="{9A8ED428-B8E4-ACA5-9F35-E2C9F8082543}"/>
              </a:ext>
            </a:extLst>
          </p:cNvPr>
          <p:cNvSpPr>
            <a:spLocks noGrp="1"/>
          </p:cNvSpPr>
          <p:nvPr>
            <p:ph type="title"/>
          </p:nvPr>
        </p:nvSpPr>
        <p:spPr/>
        <p:txBody>
          <a:bodyPr/>
          <a:lstStyle/>
          <a:p>
            <a:r>
              <a:rPr lang="en-US"/>
              <a:t>Who has access to score?</a:t>
            </a:r>
          </a:p>
        </p:txBody>
      </p:sp>
    </p:spTree>
    <p:extLst>
      <p:ext uri="{BB962C8B-B14F-4D97-AF65-F5344CB8AC3E}">
        <p14:creationId xmlns:p14="http://schemas.microsoft.com/office/powerpoint/2010/main" val="233756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53552-6930-437A-31E7-2A5C66C9158F}"/>
              </a:ext>
            </a:extLst>
          </p:cNvPr>
          <p:cNvSpPr>
            <a:spLocks noGrp="1"/>
          </p:cNvSpPr>
          <p:nvPr>
            <p:ph idx="1"/>
          </p:nvPr>
        </p:nvSpPr>
        <p:spPr/>
        <p:txBody>
          <a:bodyPr>
            <a:normAutofit/>
          </a:bodyPr>
          <a:lstStyle/>
          <a:p>
            <a:r>
              <a:rPr lang="en-US" sz="2600" b="1">
                <a:latin typeface="Open Sans Light"/>
                <a:ea typeface="Open Sans Light"/>
                <a:cs typeface="Open Sans Light"/>
              </a:rPr>
              <a:t>Kite Educator Portal (EP) </a:t>
            </a:r>
            <a:r>
              <a:rPr lang="en-US" sz="2600">
                <a:latin typeface="Open Sans Light"/>
                <a:ea typeface="Open Sans Light"/>
                <a:cs typeface="Open Sans Light"/>
              </a:rPr>
              <a:t>– Used by educators to manage data, monitor test completion, and access reports.</a:t>
            </a:r>
            <a:endParaRPr lang="en-US" sz="2000">
              <a:latin typeface="Open Sans Light"/>
              <a:ea typeface="Open Sans Light"/>
              <a:cs typeface="Open Sans Light"/>
            </a:endParaRPr>
          </a:p>
          <a:p>
            <a:pPr lvl="1"/>
            <a:r>
              <a:rPr lang="en-US" sz="2200" b="1">
                <a:latin typeface="Open Sans Light"/>
                <a:ea typeface="Open Sans Light"/>
                <a:cs typeface="Open Sans Light"/>
              </a:rPr>
              <a:t>Scoring is accessed through the EP - </a:t>
            </a:r>
            <a:r>
              <a:rPr lang="en-US" sz="2200">
                <a:latin typeface="Open Sans Light"/>
                <a:ea typeface="Open Sans Light"/>
                <a:cs typeface="Open Sans Light"/>
              </a:rPr>
              <a:t>Used by educators and scoring professionals to score human-scored items such as open-ended or audio-capture items.</a:t>
            </a:r>
          </a:p>
          <a:p>
            <a:pPr lvl="1"/>
            <a:r>
              <a:rPr lang="en-US" sz="2200">
                <a:latin typeface="Open Sans Light"/>
                <a:ea typeface="Open Sans Light"/>
                <a:cs typeface="Open Sans Light"/>
              </a:rPr>
              <a:t>Scoring </a:t>
            </a:r>
            <a:r>
              <a:rPr lang="en-US" sz="2200" err="1">
                <a:latin typeface="Open Sans Light"/>
                <a:ea typeface="Open Sans Light"/>
                <a:cs typeface="Open Sans Light"/>
              </a:rPr>
              <a:t>Matierials</a:t>
            </a:r>
            <a:r>
              <a:rPr lang="en-US" sz="2200">
                <a:latin typeface="Open Sans Light"/>
                <a:ea typeface="Open Sans Light"/>
                <a:cs typeface="Open Sans Light"/>
              </a:rPr>
              <a:t> are found under the </a:t>
            </a:r>
            <a:r>
              <a:rPr lang="en-US" sz="2200" b="1">
                <a:latin typeface="Open Sans Light"/>
                <a:ea typeface="Open Sans Light"/>
                <a:cs typeface="Open Sans Light"/>
              </a:rPr>
              <a:t>Help</a:t>
            </a:r>
            <a:r>
              <a:rPr lang="en-US" sz="2200">
                <a:latin typeface="Open Sans Light"/>
                <a:ea typeface="Open Sans Light"/>
                <a:cs typeface="Open Sans Light"/>
              </a:rPr>
              <a:t> tab</a:t>
            </a:r>
            <a:endParaRPr lang="en-US" sz="1600">
              <a:latin typeface="Open Sans Light"/>
              <a:ea typeface="Open Sans Light"/>
              <a:cs typeface="Open Sans Light"/>
            </a:endParaRPr>
          </a:p>
        </p:txBody>
      </p:sp>
      <p:sp>
        <p:nvSpPr>
          <p:cNvPr id="3" name="Title 2">
            <a:extLst>
              <a:ext uri="{FF2B5EF4-FFF2-40B4-BE49-F238E27FC236}">
                <a16:creationId xmlns:a16="http://schemas.microsoft.com/office/drawing/2014/main" id="{9A8ED428-B8E4-ACA5-9F35-E2C9F8082543}"/>
              </a:ext>
            </a:extLst>
          </p:cNvPr>
          <p:cNvSpPr>
            <a:spLocks noGrp="1"/>
          </p:cNvSpPr>
          <p:nvPr>
            <p:ph type="title"/>
          </p:nvPr>
        </p:nvSpPr>
        <p:spPr/>
        <p:txBody>
          <a:bodyPr/>
          <a:lstStyle/>
          <a:p>
            <a:r>
              <a:rPr lang="en-US"/>
              <a:t>Where do I go?</a:t>
            </a:r>
          </a:p>
        </p:txBody>
      </p:sp>
    </p:spTree>
    <p:extLst>
      <p:ext uri="{BB962C8B-B14F-4D97-AF65-F5344CB8AC3E}">
        <p14:creationId xmlns:p14="http://schemas.microsoft.com/office/powerpoint/2010/main" val="402261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107352F-A92F-3D4D-2E36-75F0E58B0355}"/>
              </a:ext>
            </a:extLst>
          </p:cNvPr>
          <p:cNvPicPr>
            <a:picLocks noGrp="1" noChangeAspect="1"/>
          </p:cNvPicPr>
          <p:nvPr>
            <p:ph idx="1"/>
          </p:nvPr>
        </p:nvPicPr>
        <p:blipFill>
          <a:blip r:embed="rId2"/>
          <a:stretch>
            <a:fillRect/>
          </a:stretch>
        </p:blipFill>
        <p:spPr>
          <a:xfrm>
            <a:off x="2032000" y="1726406"/>
            <a:ext cx="8128000" cy="4368800"/>
          </a:xfrm>
          <a:prstGeom prst="rect">
            <a:avLst/>
          </a:prstGeom>
        </p:spPr>
      </p:pic>
      <p:sp>
        <p:nvSpPr>
          <p:cNvPr id="3" name="Title 2">
            <a:extLst>
              <a:ext uri="{FF2B5EF4-FFF2-40B4-BE49-F238E27FC236}">
                <a16:creationId xmlns:a16="http://schemas.microsoft.com/office/drawing/2014/main" id="{CA837F81-564B-7C6A-7643-E492334BBF28}"/>
              </a:ext>
            </a:extLst>
          </p:cNvPr>
          <p:cNvSpPr>
            <a:spLocks noGrp="1"/>
          </p:cNvSpPr>
          <p:nvPr>
            <p:ph type="title"/>
          </p:nvPr>
        </p:nvSpPr>
        <p:spPr/>
        <p:txBody>
          <a:bodyPr/>
          <a:lstStyle/>
          <a:p>
            <a:r>
              <a:rPr lang="en-US"/>
              <a:t>Scoring Menu</a:t>
            </a:r>
          </a:p>
        </p:txBody>
      </p:sp>
    </p:spTree>
    <p:extLst>
      <p:ext uri="{BB962C8B-B14F-4D97-AF65-F5344CB8AC3E}">
        <p14:creationId xmlns:p14="http://schemas.microsoft.com/office/powerpoint/2010/main" val="324957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68C20-EC43-84B6-61C8-C242C60F8B2E}"/>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E3A19E1-259A-E62A-708D-05518E61232D}"/>
              </a:ext>
            </a:extLst>
          </p:cNvPr>
          <p:cNvSpPr>
            <a:spLocks noGrp="1"/>
          </p:cNvSpPr>
          <p:nvPr>
            <p:ph idx="1"/>
          </p:nvPr>
        </p:nvSpPr>
        <p:spPr/>
        <p:txBody>
          <a:bodyPr>
            <a:normAutofit/>
          </a:bodyPr>
          <a:lstStyle/>
          <a:p>
            <a:pPr>
              <a:lnSpc>
                <a:spcPct val="114000"/>
              </a:lnSpc>
              <a:spcBef>
                <a:spcPts val="0"/>
              </a:spcBef>
              <a:spcAft>
                <a:spcPts val="0"/>
              </a:spcAft>
            </a:pPr>
            <a:r>
              <a:rPr lang="en-US" sz="2000">
                <a:solidFill>
                  <a:srgbClr val="212529"/>
                </a:solidFill>
              </a:rPr>
              <a:t>Videos, manuals and other materials located on the </a:t>
            </a:r>
            <a:r>
              <a:rPr lang="en-US" sz="2000">
                <a:solidFill>
                  <a:srgbClr val="212529"/>
                </a:solidFill>
                <a:hlinkClick r:id="rId3"/>
              </a:rPr>
              <a:t>Kansas Assessment Program </a:t>
            </a:r>
            <a:r>
              <a:rPr lang="en-US" sz="2000">
                <a:solidFill>
                  <a:srgbClr val="212529"/>
                </a:solidFill>
              </a:rPr>
              <a:t>(KAP) website are not considered “secure” test materials and can be accessed at any time.</a:t>
            </a:r>
          </a:p>
          <a:p>
            <a:pPr marL="0" indent="0">
              <a:lnSpc>
                <a:spcPct val="114000"/>
              </a:lnSpc>
              <a:spcBef>
                <a:spcPts val="0"/>
              </a:spcBef>
              <a:spcAft>
                <a:spcPts val="0"/>
              </a:spcAft>
              <a:buNone/>
            </a:pPr>
            <a:r>
              <a:rPr lang="en-US" sz="2000">
                <a:solidFill>
                  <a:srgbClr val="212529"/>
                </a:solidFill>
              </a:rPr>
              <a:t>  </a:t>
            </a:r>
          </a:p>
          <a:p>
            <a:pPr>
              <a:lnSpc>
                <a:spcPct val="114000"/>
              </a:lnSpc>
              <a:spcBef>
                <a:spcPts val="0"/>
              </a:spcBef>
              <a:spcAft>
                <a:spcPts val="0"/>
              </a:spcAft>
            </a:pPr>
            <a:r>
              <a:rPr lang="en-US" sz="2000">
                <a:solidFill>
                  <a:srgbClr val="212529"/>
                </a:solidFill>
              </a:rPr>
              <a:t>The KELPA Test Administration and Scoring materials can be found under the HELP tab inside the Kite Educator Portal. </a:t>
            </a:r>
          </a:p>
          <a:p>
            <a:pPr marL="0" indent="0">
              <a:lnSpc>
                <a:spcPct val="114000"/>
              </a:lnSpc>
              <a:spcBef>
                <a:spcPts val="0"/>
              </a:spcBef>
              <a:spcAft>
                <a:spcPts val="0"/>
              </a:spcAft>
              <a:buNone/>
            </a:pPr>
            <a:endParaRPr lang="en-US" sz="2000">
              <a:solidFill>
                <a:srgbClr val="212529"/>
              </a:solidFill>
            </a:endParaRPr>
          </a:p>
          <a:p>
            <a:pPr>
              <a:lnSpc>
                <a:spcPct val="114000"/>
              </a:lnSpc>
              <a:spcBef>
                <a:spcPts val="0"/>
              </a:spcBef>
              <a:spcAft>
                <a:spcPts val="0"/>
              </a:spcAft>
            </a:pPr>
            <a:r>
              <a:rPr lang="en-US" sz="2000">
                <a:solidFill>
                  <a:srgbClr val="212529"/>
                </a:solidFill>
              </a:rPr>
              <a:t>These </a:t>
            </a:r>
            <a:r>
              <a:rPr lang="en-US" sz="2000" b="1">
                <a:solidFill>
                  <a:srgbClr val="212529"/>
                </a:solidFill>
              </a:rPr>
              <a:t>secure materials are posted prior </a:t>
            </a:r>
            <a:r>
              <a:rPr lang="en-US" sz="2000">
                <a:solidFill>
                  <a:srgbClr val="212529"/>
                </a:solidFill>
              </a:rPr>
              <a:t>to the start of KELPA testing and can be accessed by district level users, building lever users, and teachers who are tied to KELPA. </a:t>
            </a:r>
          </a:p>
          <a:p>
            <a:pPr marL="0" indent="0">
              <a:lnSpc>
                <a:spcPct val="114000"/>
              </a:lnSpc>
              <a:spcBef>
                <a:spcPts val="0"/>
              </a:spcBef>
              <a:spcAft>
                <a:spcPts val="0"/>
              </a:spcAft>
              <a:buNone/>
            </a:pPr>
            <a:endParaRPr lang="en-US" sz="2000">
              <a:solidFill>
                <a:srgbClr val="212529"/>
              </a:solidFill>
            </a:endParaRPr>
          </a:p>
          <a:p>
            <a:pPr>
              <a:lnSpc>
                <a:spcPct val="114000"/>
              </a:lnSpc>
              <a:spcBef>
                <a:spcPts val="0"/>
              </a:spcBef>
              <a:spcAft>
                <a:spcPts val="0"/>
              </a:spcAft>
            </a:pPr>
            <a:r>
              <a:rPr lang="en-US" sz="2000">
                <a:solidFill>
                  <a:srgbClr val="212529"/>
                </a:solidFill>
              </a:rPr>
              <a:t>The Test Administration and Scoring materials </a:t>
            </a:r>
            <a:r>
              <a:rPr lang="en-US" sz="2000" b="1">
                <a:solidFill>
                  <a:srgbClr val="212529"/>
                </a:solidFill>
              </a:rPr>
              <a:t>MUST BE KEPT SECURE AT ALL TIMES </a:t>
            </a:r>
            <a:r>
              <a:rPr lang="en-US" sz="2000">
                <a:solidFill>
                  <a:srgbClr val="212529"/>
                </a:solidFill>
              </a:rPr>
              <a:t>and shredded at the end of the scoring window. </a:t>
            </a:r>
            <a:endParaRPr lang="en-US" sz="2800" u="none" strike="noStrike">
              <a:effectLst/>
            </a:endParaRPr>
          </a:p>
          <a:p>
            <a:endParaRPr lang="en-US"/>
          </a:p>
        </p:txBody>
      </p:sp>
      <p:sp>
        <p:nvSpPr>
          <p:cNvPr id="3" name="Title 2">
            <a:extLst>
              <a:ext uri="{FF2B5EF4-FFF2-40B4-BE49-F238E27FC236}">
                <a16:creationId xmlns:a16="http://schemas.microsoft.com/office/drawing/2014/main" id="{C9B8CB9F-8ABC-7B18-7A8F-E3E91EBC138A}"/>
              </a:ext>
            </a:extLst>
          </p:cNvPr>
          <p:cNvSpPr>
            <a:spLocks noGrp="1"/>
          </p:cNvSpPr>
          <p:nvPr>
            <p:ph type="title"/>
          </p:nvPr>
        </p:nvSpPr>
        <p:spPr/>
        <p:txBody>
          <a:bodyPr/>
          <a:lstStyle/>
          <a:p>
            <a:pPr marL="0" marR="0">
              <a:lnSpc>
                <a:spcPct val="115000"/>
              </a:lnSpc>
              <a:spcBef>
                <a:spcPts val="0"/>
              </a:spcBef>
              <a:spcAft>
                <a:spcPts val="0"/>
              </a:spcAft>
            </a:pPr>
            <a:r>
              <a:rPr lang="en-US" sz="4400">
                <a:effectLst/>
              </a:rPr>
              <a:t>Scoring Materials</a:t>
            </a:r>
          </a:p>
        </p:txBody>
      </p:sp>
    </p:spTree>
    <p:extLst>
      <p:ext uri="{BB962C8B-B14F-4D97-AF65-F5344CB8AC3E}">
        <p14:creationId xmlns:p14="http://schemas.microsoft.com/office/powerpoint/2010/main" val="422869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895E2C-7882-500A-164E-18BDB27E0813}"/>
              </a:ext>
            </a:extLst>
          </p:cNvPr>
          <p:cNvSpPr>
            <a:spLocks noGrp="1"/>
          </p:cNvSpPr>
          <p:nvPr>
            <p:ph idx="1"/>
          </p:nvPr>
        </p:nvSpPr>
        <p:spPr/>
        <p:txBody>
          <a:bodyPr/>
          <a:lstStyle/>
          <a:p>
            <a:r>
              <a:rPr lang="en-US"/>
              <a:t>We are learning to navigate the Kite Educator Portal </a:t>
            </a:r>
            <a:r>
              <a:rPr lang="en-US" b="1"/>
              <a:t>(EP) </a:t>
            </a:r>
            <a:r>
              <a:rPr lang="en-US"/>
              <a:t>so that we can be better prepared to complete the human scoring of speaking and writing KELPA items. </a:t>
            </a:r>
          </a:p>
          <a:p>
            <a:pPr marL="0" indent="0">
              <a:buNone/>
            </a:pPr>
            <a:endParaRPr lang="en-US"/>
          </a:p>
          <a:p>
            <a:r>
              <a:rPr lang="en-US"/>
              <a:t>Success Criteria</a:t>
            </a:r>
          </a:p>
          <a:p>
            <a:pPr lvl="1"/>
            <a:r>
              <a:rPr lang="en-US"/>
              <a:t>I can locate necessary rater materials in the Kite Educator Portal.</a:t>
            </a:r>
          </a:p>
          <a:p>
            <a:pPr lvl="1"/>
            <a:r>
              <a:rPr lang="en-US"/>
              <a:t>I can understand scoring guidance and expectations.</a:t>
            </a:r>
          </a:p>
          <a:p>
            <a:pPr lvl="1"/>
            <a:r>
              <a:rPr lang="en-US"/>
              <a:t>I can know where to get additional information if more questions arise. </a:t>
            </a:r>
          </a:p>
        </p:txBody>
      </p:sp>
      <p:sp>
        <p:nvSpPr>
          <p:cNvPr id="6" name="Title 5">
            <a:extLst>
              <a:ext uri="{FF2B5EF4-FFF2-40B4-BE49-F238E27FC236}">
                <a16:creationId xmlns:a16="http://schemas.microsoft.com/office/drawing/2014/main" id="{3E829384-2493-6D7A-D576-B16DAAEA10E1}"/>
              </a:ext>
            </a:extLst>
          </p:cNvPr>
          <p:cNvSpPr>
            <a:spLocks noGrp="1"/>
          </p:cNvSpPr>
          <p:nvPr>
            <p:ph type="title"/>
          </p:nvPr>
        </p:nvSpPr>
        <p:spPr/>
        <p:txBody>
          <a:bodyPr/>
          <a:lstStyle/>
          <a:p>
            <a:r>
              <a:rPr lang="en-US"/>
              <a:t>Learning Intentions</a:t>
            </a:r>
          </a:p>
        </p:txBody>
      </p:sp>
    </p:spTree>
    <p:extLst>
      <p:ext uri="{BB962C8B-B14F-4D97-AF65-F5344CB8AC3E}">
        <p14:creationId xmlns:p14="http://schemas.microsoft.com/office/powerpoint/2010/main" val="183718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10700EB-E255-7A84-6185-9132554812BD}"/>
              </a:ext>
            </a:extLst>
          </p:cNvPr>
          <p:cNvPicPr>
            <a:picLocks noGrp="1" noChangeAspect="1"/>
          </p:cNvPicPr>
          <p:nvPr>
            <p:ph idx="1"/>
          </p:nvPr>
        </p:nvPicPr>
        <p:blipFill>
          <a:blip r:embed="rId2"/>
          <a:stretch>
            <a:fillRect/>
          </a:stretch>
        </p:blipFill>
        <p:spPr>
          <a:xfrm>
            <a:off x="2032000" y="2024856"/>
            <a:ext cx="8128000" cy="3771900"/>
          </a:xfrm>
          <a:prstGeom prst="rect">
            <a:avLst/>
          </a:prstGeom>
        </p:spPr>
      </p:pic>
      <p:sp>
        <p:nvSpPr>
          <p:cNvPr id="3" name="Title 2">
            <a:extLst>
              <a:ext uri="{FF2B5EF4-FFF2-40B4-BE49-F238E27FC236}">
                <a16:creationId xmlns:a16="http://schemas.microsoft.com/office/drawing/2014/main" id="{B495ECB5-6CA1-2D9A-26B6-92687F137D43}"/>
              </a:ext>
            </a:extLst>
          </p:cNvPr>
          <p:cNvSpPr>
            <a:spLocks noGrp="1"/>
          </p:cNvSpPr>
          <p:nvPr>
            <p:ph type="title"/>
          </p:nvPr>
        </p:nvSpPr>
        <p:spPr/>
        <p:txBody>
          <a:bodyPr/>
          <a:lstStyle/>
          <a:p>
            <a:r>
              <a:rPr lang="en-US"/>
              <a:t>Help Tab</a:t>
            </a:r>
          </a:p>
        </p:txBody>
      </p:sp>
    </p:spTree>
    <p:extLst>
      <p:ext uri="{BB962C8B-B14F-4D97-AF65-F5344CB8AC3E}">
        <p14:creationId xmlns:p14="http://schemas.microsoft.com/office/powerpoint/2010/main" val="274646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D7DC4-2942-3503-3485-85610BA8E208}"/>
            </a:ext>
          </a:extLst>
        </p:cNvPr>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6676E445-EDD2-6632-2090-3042B91C3ACE}"/>
              </a:ext>
            </a:extLst>
          </p:cNvPr>
          <p:cNvPicPr>
            <a:picLocks noGrp="1" noChangeAspect="1"/>
          </p:cNvPicPr>
          <p:nvPr>
            <p:ph idx="1"/>
          </p:nvPr>
        </p:nvPicPr>
        <p:blipFill>
          <a:blip r:embed="rId2"/>
          <a:stretch>
            <a:fillRect/>
          </a:stretch>
        </p:blipFill>
        <p:spPr>
          <a:xfrm>
            <a:off x="2076450" y="1961356"/>
            <a:ext cx="8039100" cy="3898900"/>
          </a:xfrm>
        </p:spPr>
      </p:pic>
      <p:sp>
        <p:nvSpPr>
          <p:cNvPr id="3" name="Title 2">
            <a:extLst>
              <a:ext uri="{FF2B5EF4-FFF2-40B4-BE49-F238E27FC236}">
                <a16:creationId xmlns:a16="http://schemas.microsoft.com/office/drawing/2014/main" id="{86B08FF3-94CC-5F6D-27D3-60D71228A5EB}"/>
              </a:ext>
            </a:extLst>
          </p:cNvPr>
          <p:cNvSpPr>
            <a:spLocks noGrp="1"/>
          </p:cNvSpPr>
          <p:nvPr>
            <p:ph type="title"/>
          </p:nvPr>
        </p:nvSpPr>
        <p:spPr/>
        <p:txBody>
          <a:bodyPr/>
          <a:lstStyle/>
          <a:p>
            <a:r>
              <a:rPr lang="en-US"/>
              <a:t>KAP Website – KELPA Training Tab</a:t>
            </a:r>
          </a:p>
        </p:txBody>
      </p:sp>
    </p:spTree>
    <p:extLst>
      <p:ext uri="{BB962C8B-B14F-4D97-AF65-F5344CB8AC3E}">
        <p14:creationId xmlns:p14="http://schemas.microsoft.com/office/powerpoint/2010/main" val="837856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vert="horz" lIns="91440" tIns="45720" rIns="91440" bIns="45720" rtlCol="0" anchor="t">
            <a:normAutofit/>
          </a:bodyPr>
          <a:lstStyle/>
          <a:p>
            <a:pPr marL="0" indent="0">
              <a:buNone/>
            </a:pPr>
            <a:r>
              <a:rPr lang="en-US" sz="2000" b="1">
                <a:latin typeface="Open Sans Light"/>
                <a:ea typeface="Open Sans Light"/>
                <a:cs typeface="Open Sans Light"/>
              </a:rPr>
              <a:t>Location: </a:t>
            </a:r>
            <a:r>
              <a:rPr lang="en-US" sz="2000" b="1">
                <a:latin typeface="Open Sans Light"/>
                <a:ea typeface="Open Sans Light"/>
                <a:cs typeface="Open Sans Light"/>
                <a:hlinkClick r:id="rId3"/>
              </a:rPr>
              <a:t>KAP Website</a:t>
            </a:r>
            <a:endParaRPr lang="en-US" sz="2000" b="1">
              <a:latin typeface="Open Sans Light"/>
              <a:ea typeface="Open Sans Light"/>
              <a:cs typeface="Open Sans Light"/>
            </a:endParaRPr>
          </a:p>
          <a:p>
            <a:r>
              <a:rPr lang="en-US" sz="2200">
                <a:latin typeface="Open Sans Light"/>
                <a:ea typeface="Open Sans Light"/>
                <a:cs typeface="Open Sans Light"/>
              </a:rPr>
              <a:t>KELPA Test Coordinator Manual</a:t>
            </a:r>
          </a:p>
          <a:p>
            <a:r>
              <a:rPr lang="en-US" sz="2200">
                <a:latin typeface="Open Sans Light"/>
                <a:ea typeface="Open Sans Light"/>
                <a:cs typeface="Open Sans Light"/>
              </a:rPr>
              <a:t>KELPA Summative Test Administrator Manual</a:t>
            </a:r>
          </a:p>
          <a:p>
            <a:r>
              <a:rPr lang="en-US" sz="2200">
                <a:latin typeface="Open Sans Light"/>
                <a:ea typeface="Open Sans Light"/>
                <a:cs typeface="Open Sans Light"/>
              </a:rPr>
              <a:t>Kite Accessibility Manual</a:t>
            </a:r>
          </a:p>
          <a:p>
            <a:r>
              <a:rPr lang="en-US" sz="2200">
                <a:latin typeface="Open Sans Light"/>
                <a:ea typeface="+mn-lt"/>
                <a:cs typeface="+mn-lt"/>
              </a:rPr>
              <a:t>KAP Practice Test Guide </a:t>
            </a:r>
          </a:p>
          <a:p>
            <a:r>
              <a:rPr lang="en-US" sz="2200">
                <a:latin typeface="Open Sans Light"/>
                <a:ea typeface="Open Sans Light"/>
                <a:cs typeface="Open Sans Light"/>
              </a:rPr>
              <a:t>KELPA Training PowerPoint</a:t>
            </a:r>
            <a:endParaRPr lang="en-US"/>
          </a:p>
          <a:p>
            <a:endParaRPr lang="en-US"/>
          </a:p>
        </p:txBody>
      </p:sp>
      <p:sp>
        <p:nvSpPr>
          <p:cNvPr id="2" name="Title 1"/>
          <p:cNvSpPr>
            <a:spLocks noGrp="1"/>
          </p:cNvSpPr>
          <p:nvPr>
            <p:ph type="title"/>
          </p:nvPr>
        </p:nvSpPr>
        <p:spPr/>
        <p:txBody>
          <a:bodyPr/>
          <a:lstStyle/>
          <a:p>
            <a:r>
              <a:rPr lang="en-US"/>
              <a:t>KELPA Materials and Resources</a:t>
            </a:r>
          </a:p>
        </p:txBody>
      </p:sp>
      <p:sp>
        <p:nvSpPr>
          <p:cNvPr id="5" name="Content Placeholder 4"/>
          <p:cNvSpPr>
            <a:spLocks noGrp="1"/>
          </p:cNvSpPr>
          <p:nvPr>
            <p:ph sz="half" idx="4294967295"/>
          </p:nvPr>
        </p:nvSpPr>
        <p:spPr>
          <a:xfrm>
            <a:off x="5916613" y="1690688"/>
            <a:ext cx="6275387" cy="4914900"/>
          </a:xfrm>
        </p:spPr>
        <p:txBody>
          <a:bodyPr vert="horz" lIns="91440" tIns="45720" rIns="91440" bIns="45720" rtlCol="0" anchor="t">
            <a:normAutofit/>
          </a:bodyPr>
          <a:lstStyle/>
          <a:p>
            <a:pPr marL="0" indent="0">
              <a:buNone/>
            </a:pPr>
            <a:r>
              <a:rPr lang="en-US" sz="2000" b="1">
                <a:latin typeface="Open Sans Light"/>
                <a:ea typeface="Open Sans Light"/>
                <a:cs typeface="Open Sans Light"/>
              </a:rPr>
              <a:t>Location: </a:t>
            </a:r>
            <a:r>
              <a:rPr lang="en-US" sz="2000">
                <a:latin typeface="Open Sans Light"/>
                <a:ea typeface="Open Sans Light"/>
                <a:cs typeface="Open Sans Light"/>
              </a:rPr>
              <a:t>Kite Educator Portal </a:t>
            </a:r>
            <a:r>
              <a:rPr lang="en-US" sz="2000" b="1">
                <a:latin typeface="Open Sans Light"/>
                <a:ea typeface="Open Sans Light"/>
                <a:cs typeface="Open Sans Light"/>
              </a:rPr>
              <a:t>Help</a:t>
            </a:r>
            <a:r>
              <a:rPr lang="en-US" sz="2000">
                <a:latin typeface="Open Sans Light"/>
                <a:ea typeface="Open Sans Light"/>
                <a:cs typeface="Open Sans Light"/>
              </a:rPr>
              <a:t> Tab </a:t>
            </a:r>
            <a:r>
              <a:rPr lang="en-US" sz="2000" b="1">
                <a:solidFill>
                  <a:srgbClr val="FF0000"/>
                </a:solidFill>
                <a:latin typeface="Open Sans Light"/>
                <a:ea typeface="Open Sans Light"/>
                <a:cs typeface="Open Sans Light"/>
              </a:rPr>
              <a:t>(Secure)</a:t>
            </a:r>
          </a:p>
          <a:p>
            <a:r>
              <a:rPr lang="en-US" sz="2200">
                <a:latin typeface="Open Sans Light"/>
                <a:ea typeface="Open Sans Light"/>
                <a:cs typeface="Open Sans Light"/>
              </a:rPr>
              <a:t>Rubrics for KELPA &amp; KELPA Screener</a:t>
            </a:r>
          </a:p>
          <a:p>
            <a:r>
              <a:rPr lang="en-US" sz="2200">
                <a:latin typeface="Open Sans Light"/>
                <a:ea typeface="Open Sans Light"/>
                <a:cs typeface="Open Sans Light"/>
              </a:rPr>
              <a:t>Test Administration and Scoring Directions</a:t>
            </a:r>
          </a:p>
          <a:p>
            <a:pPr marL="685800" lvl="2">
              <a:buClr>
                <a:schemeClr val="accent4"/>
              </a:buClr>
            </a:pPr>
            <a:r>
              <a:rPr lang="en-US">
                <a:latin typeface="Open Sans Light"/>
                <a:ea typeface="Open Sans Light"/>
                <a:cs typeface="Open Sans Light"/>
              </a:rPr>
              <a:t>Writing (Grade-band specific)</a:t>
            </a:r>
          </a:p>
          <a:p>
            <a:pPr marL="685800" lvl="2">
              <a:buClr>
                <a:schemeClr val="accent4"/>
              </a:buClr>
            </a:pPr>
            <a:r>
              <a:rPr lang="en-US">
                <a:latin typeface="Open Sans Light"/>
                <a:ea typeface="Open Sans Light"/>
                <a:cs typeface="Open Sans Light"/>
              </a:rPr>
              <a:t>Speaking (All Grades in One)</a:t>
            </a:r>
          </a:p>
          <a:p>
            <a:r>
              <a:rPr lang="en-US" sz="2200">
                <a:latin typeface="Open Sans Light"/>
                <a:ea typeface="Open Sans Light"/>
                <a:cs typeface="Open Sans Light"/>
              </a:rPr>
              <a:t>KELPA Rater Training Materials</a:t>
            </a:r>
          </a:p>
          <a:p>
            <a:pPr marL="685800" lvl="2">
              <a:buClr>
                <a:schemeClr val="accent4"/>
              </a:buClr>
            </a:pPr>
            <a:r>
              <a:rPr lang="en-US">
                <a:latin typeface="Open Sans Light"/>
                <a:ea typeface="Open Sans Light"/>
                <a:cs typeface="Open Sans Light"/>
              </a:rPr>
              <a:t>Writing (Grade-band specific)</a:t>
            </a:r>
          </a:p>
          <a:p>
            <a:pPr marL="685800" lvl="2">
              <a:buClr>
                <a:schemeClr val="accent4"/>
              </a:buClr>
            </a:pPr>
            <a:r>
              <a:rPr lang="en-US">
                <a:latin typeface="Open Sans Light"/>
                <a:ea typeface="Open Sans Light"/>
                <a:cs typeface="Open Sans Light"/>
              </a:rPr>
              <a:t>Speaking (Grade-band specific)</a:t>
            </a:r>
            <a:endParaRPr lang="en-US"/>
          </a:p>
          <a:p>
            <a:endParaRPr lang="en-US"/>
          </a:p>
          <a:p>
            <a:endParaRPr lang="en-US"/>
          </a:p>
        </p:txBody>
      </p:sp>
    </p:spTree>
    <p:extLst>
      <p:ext uri="{BB962C8B-B14F-4D97-AF65-F5344CB8AC3E}">
        <p14:creationId xmlns:p14="http://schemas.microsoft.com/office/powerpoint/2010/main" val="3245251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0E12A-88F9-E843-D545-F1F4A96C23FF}"/>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11E8A1F-C12E-8B5D-285E-1BB0D1F53D6F}"/>
              </a:ext>
            </a:extLst>
          </p:cNvPr>
          <p:cNvSpPr>
            <a:spLocks noGrp="1"/>
          </p:cNvSpPr>
          <p:nvPr>
            <p:ph idx="1"/>
          </p:nvPr>
        </p:nvSpPr>
        <p:spPr/>
        <p:txBody>
          <a:bodyPr>
            <a:normAutofit/>
          </a:bodyPr>
          <a:lstStyle/>
          <a:p>
            <a:pPr algn="l">
              <a:lnSpc>
                <a:spcPct val="114000"/>
              </a:lnSpc>
              <a:spcBef>
                <a:spcPts val="0"/>
              </a:spcBef>
              <a:spcAft>
                <a:spcPts val="0"/>
              </a:spcAft>
            </a:pPr>
            <a:r>
              <a:rPr lang="en-US">
                <a:solidFill>
                  <a:srgbClr val="212529"/>
                </a:solidFill>
              </a:rPr>
              <a:t>Scoring can be done in person as the students are recording (simultaneous) or after students have recorded their responses (deferred).</a:t>
            </a:r>
          </a:p>
          <a:p>
            <a:pPr algn="l">
              <a:lnSpc>
                <a:spcPct val="114000"/>
              </a:lnSpc>
              <a:spcBef>
                <a:spcPts val="0"/>
              </a:spcBef>
              <a:spcAft>
                <a:spcPts val="0"/>
              </a:spcAft>
            </a:pPr>
            <a:r>
              <a:rPr lang="en-US">
                <a:solidFill>
                  <a:srgbClr val="212529"/>
                </a:solidFill>
              </a:rPr>
              <a:t>If you will be using simultaneous scoring for speaking questions, make sure you have your rubrics and a score-tracking sheet available.</a:t>
            </a:r>
          </a:p>
          <a:p>
            <a:pPr algn="l">
              <a:lnSpc>
                <a:spcPct val="114000"/>
              </a:lnSpc>
              <a:spcBef>
                <a:spcPts val="0"/>
              </a:spcBef>
              <a:spcAft>
                <a:spcPts val="0"/>
              </a:spcAft>
            </a:pPr>
            <a:r>
              <a:rPr lang="en-US">
                <a:solidFill>
                  <a:srgbClr val="212529"/>
                </a:solidFill>
                <a:highlight>
                  <a:srgbClr val="FFFF00"/>
                </a:highlight>
              </a:rPr>
              <a:t>All students are required to record speaking items regardless of the scoring option chosen.</a:t>
            </a:r>
          </a:p>
          <a:p>
            <a:pPr marL="0" marR="0" lvl="0" indent="0">
              <a:lnSpc>
                <a:spcPct val="115000"/>
              </a:lnSpc>
              <a:spcBef>
                <a:spcPts val="0"/>
              </a:spcBef>
              <a:spcAft>
                <a:spcPts val="0"/>
              </a:spcAft>
              <a:buNone/>
            </a:pPr>
            <a:endParaRPr lang="en-US" sz="2800" u="none" strike="noStrike">
              <a:effectLst/>
            </a:endParaRPr>
          </a:p>
          <a:p>
            <a:endParaRPr lang="en-US"/>
          </a:p>
        </p:txBody>
      </p:sp>
      <p:sp>
        <p:nvSpPr>
          <p:cNvPr id="3" name="Title 2">
            <a:extLst>
              <a:ext uri="{FF2B5EF4-FFF2-40B4-BE49-F238E27FC236}">
                <a16:creationId xmlns:a16="http://schemas.microsoft.com/office/drawing/2014/main" id="{3FE8C261-FEF4-1C3B-B964-494885C274C2}"/>
              </a:ext>
            </a:extLst>
          </p:cNvPr>
          <p:cNvSpPr>
            <a:spLocks noGrp="1"/>
          </p:cNvSpPr>
          <p:nvPr>
            <p:ph type="title"/>
          </p:nvPr>
        </p:nvSpPr>
        <p:spPr/>
        <p:txBody>
          <a:bodyPr>
            <a:noAutofit/>
          </a:bodyPr>
          <a:lstStyle/>
          <a:p>
            <a:pPr marL="0" marR="0">
              <a:lnSpc>
                <a:spcPct val="115000"/>
              </a:lnSpc>
              <a:spcBef>
                <a:spcPts val="0"/>
              </a:spcBef>
              <a:spcAft>
                <a:spcPts val="0"/>
              </a:spcAft>
            </a:pPr>
            <a:r>
              <a:rPr lang="en-US" sz="3600">
                <a:effectLst/>
              </a:rPr>
              <a:t>SPEAKING: Simultaneous vs. Deferred Scoring</a:t>
            </a:r>
          </a:p>
        </p:txBody>
      </p:sp>
    </p:spTree>
    <p:extLst>
      <p:ext uri="{BB962C8B-B14F-4D97-AF65-F5344CB8AC3E}">
        <p14:creationId xmlns:p14="http://schemas.microsoft.com/office/powerpoint/2010/main" val="439649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5AF59-9600-155A-3B7B-4040E5B33FAE}"/>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A28A405-A41E-237A-DCA9-BCC1FF9F6B66}"/>
              </a:ext>
            </a:extLst>
          </p:cNvPr>
          <p:cNvSpPr>
            <a:spLocks noGrp="1"/>
          </p:cNvSpPr>
          <p:nvPr>
            <p:ph idx="1"/>
          </p:nvPr>
        </p:nvSpPr>
        <p:spPr/>
        <p:txBody>
          <a:bodyPr>
            <a:normAutofit/>
          </a:bodyPr>
          <a:lstStyle/>
          <a:p>
            <a:pPr>
              <a:lnSpc>
                <a:spcPct val="115000"/>
              </a:lnSpc>
              <a:spcBef>
                <a:spcPts val="0"/>
              </a:spcBef>
              <a:spcAft>
                <a:spcPts val="0"/>
              </a:spcAft>
            </a:pPr>
            <a:r>
              <a:rPr lang="en-US" sz="2800" u="none" strike="noStrike">
                <a:effectLst/>
              </a:rPr>
              <a:t>Simultaneous scoring is not available</a:t>
            </a:r>
          </a:p>
          <a:p>
            <a:pPr>
              <a:lnSpc>
                <a:spcPct val="115000"/>
              </a:lnSpc>
              <a:spcBef>
                <a:spcPts val="0"/>
              </a:spcBef>
              <a:spcAft>
                <a:spcPts val="0"/>
              </a:spcAft>
            </a:pPr>
            <a:r>
              <a:rPr lang="en-US"/>
              <a:t>If your school has more than 10 students testing in a grade level/grade band, you may be randomly selected to participate in second-rater scoring.</a:t>
            </a:r>
          </a:p>
          <a:p>
            <a:pPr>
              <a:lnSpc>
                <a:spcPct val="115000"/>
              </a:lnSpc>
              <a:spcBef>
                <a:spcPts val="0"/>
              </a:spcBef>
              <a:spcAft>
                <a:spcPts val="0"/>
              </a:spcAft>
            </a:pPr>
            <a:r>
              <a:rPr lang="en-US"/>
              <a:t>Students flagged for second-rater scoring are automatically flagged in Kite and the second-rater scoring option under scoring populates only students with the second-rater flag. </a:t>
            </a:r>
          </a:p>
        </p:txBody>
      </p:sp>
      <p:sp>
        <p:nvSpPr>
          <p:cNvPr id="3" name="Title 2">
            <a:extLst>
              <a:ext uri="{FF2B5EF4-FFF2-40B4-BE49-F238E27FC236}">
                <a16:creationId xmlns:a16="http://schemas.microsoft.com/office/drawing/2014/main" id="{FF1BFA69-F653-D470-8080-6D311491ADDB}"/>
              </a:ext>
            </a:extLst>
          </p:cNvPr>
          <p:cNvSpPr>
            <a:spLocks noGrp="1"/>
          </p:cNvSpPr>
          <p:nvPr>
            <p:ph type="title"/>
          </p:nvPr>
        </p:nvSpPr>
        <p:spPr/>
        <p:txBody>
          <a:bodyPr/>
          <a:lstStyle/>
          <a:p>
            <a:pPr marL="0" marR="0">
              <a:lnSpc>
                <a:spcPct val="115000"/>
              </a:lnSpc>
              <a:spcBef>
                <a:spcPts val="0"/>
              </a:spcBef>
              <a:spcAft>
                <a:spcPts val="0"/>
              </a:spcAft>
            </a:pPr>
            <a:r>
              <a:rPr lang="en-US" sz="4400">
                <a:effectLst/>
              </a:rPr>
              <a:t>Second-Rater Scoring</a:t>
            </a:r>
          </a:p>
        </p:txBody>
      </p:sp>
    </p:spTree>
    <p:extLst>
      <p:ext uri="{BB962C8B-B14F-4D97-AF65-F5344CB8AC3E}">
        <p14:creationId xmlns:p14="http://schemas.microsoft.com/office/powerpoint/2010/main" val="1482834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DD7D4A6-DA64-83EC-89D5-E02DC142529E}"/>
              </a:ext>
            </a:extLst>
          </p:cNvPr>
          <p:cNvPicPr>
            <a:picLocks noGrp="1" noChangeAspect="1"/>
          </p:cNvPicPr>
          <p:nvPr>
            <p:ph idx="1"/>
          </p:nvPr>
        </p:nvPicPr>
        <p:blipFill>
          <a:blip r:embed="rId2"/>
          <a:stretch>
            <a:fillRect/>
          </a:stretch>
        </p:blipFill>
        <p:spPr>
          <a:xfrm>
            <a:off x="2521082" y="1644650"/>
            <a:ext cx="7149836" cy="4532313"/>
          </a:xfrm>
          <a:prstGeom prst="rect">
            <a:avLst/>
          </a:prstGeom>
        </p:spPr>
      </p:pic>
      <p:sp>
        <p:nvSpPr>
          <p:cNvPr id="3" name="Title 2">
            <a:extLst>
              <a:ext uri="{FF2B5EF4-FFF2-40B4-BE49-F238E27FC236}">
                <a16:creationId xmlns:a16="http://schemas.microsoft.com/office/drawing/2014/main" id="{9FFBF2DC-B5ED-6021-B7F7-BDCF4E562A62}"/>
              </a:ext>
            </a:extLst>
          </p:cNvPr>
          <p:cNvSpPr>
            <a:spLocks noGrp="1"/>
          </p:cNvSpPr>
          <p:nvPr>
            <p:ph type="title"/>
          </p:nvPr>
        </p:nvSpPr>
        <p:spPr/>
        <p:txBody>
          <a:bodyPr/>
          <a:lstStyle/>
          <a:p>
            <a:r>
              <a:rPr lang="en-US"/>
              <a:t>Scoring Portal</a:t>
            </a:r>
          </a:p>
        </p:txBody>
      </p:sp>
    </p:spTree>
    <p:extLst>
      <p:ext uri="{BB962C8B-B14F-4D97-AF65-F5344CB8AC3E}">
        <p14:creationId xmlns:p14="http://schemas.microsoft.com/office/powerpoint/2010/main" val="4080930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7CAE6-BB98-1D8C-ED55-744F4249335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57E394A-6D20-F7B5-E196-F960A628132C}"/>
              </a:ext>
            </a:extLst>
          </p:cNvPr>
          <p:cNvSpPr>
            <a:spLocks noGrp="1"/>
          </p:cNvSpPr>
          <p:nvPr>
            <p:ph type="title"/>
          </p:nvPr>
        </p:nvSpPr>
        <p:spPr/>
        <p:txBody>
          <a:bodyPr/>
          <a:lstStyle/>
          <a:p>
            <a:r>
              <a:rPr lang="en-US"/>
              <a:t>Scoring Items</a:t>
            </a:r>
          </a:p>
        </p:txBody>
      </p:sp>
      <p:pic>
        <p:nvPicPr>
          <p:cNvPr id="4" name="Picture 3">
            <a:extLst>
              <a:ext uri="{FF2B5EF4-FFF2-40B4-BE49-F238E27FC236}">
                <a16:creationId xmlns:a16="http://schemas.microsoft.com/office/drawing/2014/main" id="{64E9A600-08AB-1100-84A2-1E412628FAF6}"/>
              </a:ext>
            </a:extLst>
          </p:cNvPr>
          <p:cNvPicPr>
            <a:picLocks noChangeAspect="1"/>
          </p:cNvPicPr>
          <p:nvPr/>
        </p:nvPicPr>
        <p:blipFill>
          <a:blip r:embed="rId2"/>
          <a:stretch>
            <a:fillRect/>
          </a:stretch>
        </p:blipFill>
        <p:spPr>
          <a:xfrm>
            <a:off x="838200" y="1644073"/>
            <a:ext cx="7772400" cy="4208152"/>
          </a:xfrm>
          <a:prstGeom prst="rect">
            <a:avLst/>
          </a:prstGeom>
          <a:ln>
            <a:solidFill>
              <a:schemeClr val="tx1"/>
            </a:solidFill>
          </a:ln>
        </p:spPr>
      </p:pic>
      <p:pic>
        <p:nvPicPr>
          <p:cNvPr id="5" name="Picture 4">
            <a:extLst>
              <a:ext uri="{FF2B5EF4-FFF2-40B4-BE49-F238E27FC236}">
                <a16:creationId xmlns:a16="http://schemas.microsoft.com/office/drawing/2014/main" id="{F3B6E89D-BC94-B7D7-9CD6-89C84E722777}"/>
              </a:ext>
            </a:extLst>
          </p:cNvPr>
          <p:cNvPicPr>
            <a:picLocks noChangeAspect="1"/>
          </p:cNvPicPr>
          <p:nvPr/>
        </p:nvPicPr>
        <p:blipFill>
          <a:blip r:embed="rId3"/>
          <a:stretch>
            <a:fillRect/>
          </a:stretch>
        </p:blipFill>
        <p:spPr>
          <a:xfrm>
            <a:off x="3655142" y="2604058"/>
            <a:ext cx="7772400" cy="3616279"/>
          </a:xfrm>
          <a:prstGeom prst="rect">
            <a:avLst/>
          </a:prstGeom>
          <a:ln>
            <a:solidFill>
              <a:schemeClr val="tx1"/>
            </a:solidFill>
          </a:ln>
        </p:spPr>
      </p:pic>
    </p:spTree>
    <p:extLst>
      <p:ext uri="{BB962C8B-B14F-4D97-AF65-F5344CB8AC3E}">
        <p14:creationId xmlns:p14="http://schemas.microsoft.com/office/powerpoint/2010/main" val="4283389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04AE3-B743-C4F4-9A7A-A9B348F0BEA2}"/>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2727C03E-071C-0C5A-20DB-55FBE502FDA6}"/>
              </a:ext>
            </a:extLst>
          </p:cNvPr>
          <p:cNvSpPr>
            <a:spLocks noGrp="1"/>
          </p:cNvSpPr>
          <p:nvPr>
            <p:ph idx="1"/>
          </p:nvPr>
        </p:nvSpPr>
        <p:spPr/>
        <p:txBody>
          <a:bodyPr>
            <a:normAutofit/>
          </a:bodyPr>
          <a:lstStyle/>
          <a:p>
            <a:r>
              <a:rPr lang="en-US">
                <a:solidFill>
                  <a:srgbClr val="000000"/>
                </a:solidFill>
                <a:latin typeface="+mn-lt"/>
              </a:rPr>
              <a:t>Scoring may begin as soon as the testing window opens. It is not advised to wait until the end to complete all scoring. </a:t>
            </a:r>
          </a:p>
          <a:p>
            <a:r>
              <a:rPr lang="en-US">
                <a:solidFill>
                  <a:srgbClr val="000000"/>
                </a:solidFill>
                <a:latin typeface="+mn-lt"/>
              </a:rPr>
              <a:t>It is </a:t>
            </a:r>
            <a:r>
              <a:rPr lang="en-US" b="1">
                <a:solidFill>
                  <a:srgbClr val="000000"/>
                </a:solidFill>
                <a:latin typeface="+mn-lt"/>
              </a:rPr>
              <a:t>suggested</a:t>
            </a:r>
            <a:r>
              <a:rPr lang="en-US">
                <a:solidFill>
                  <a:srgbClr val="000000"/>
                </a:solidFill>
                <a:latin typeface="+mn-lt"/>
              </a:rPr>
              <a:t> that the speaking and writing sections be administered earlier in the testing window, then the listening and reading sections. This allows for more time to complete the scoring of items. </a:t>
            </a:r>
          </a:p>
        </p:txBody>
      </p:sp>
      <p:sp>
        <p:nvSpPr>
          <p:cNvPr id="3" name="Title 2">
            <a:extLst>
              <a:ext uri="{FF2B5EF4-FFF2-40B4-BE49-F238E27FC236}">
                <a16:creationId xmlns:a16="http://schemas.microsoft.com/office/drawing/2014/main" id="{E45514A9-A13F-D533-5B1E-C113B9B2A77E}"/>
              </a:ext>
            </a:extLst>
          </p:cNvPr>
          <p:cNvSpPr>
            <a:spLocks noGrp="1"/>
          </p:cNvSpPr>
          <p:nvPr>
            <p:ph type="title"/>
          </p:nvPr>
        </p:nvSpPr>
        <p:spPr/>
        <p:txBody>
          <a:bodyPr>
            <a:normAutofit/>
          </a:bodyPr>
          <a:lstStyle/>
          <a:p>
            <a:pPr>
              <a:lnSpc>
                <a:spcPct val="115000"/>
              </a:lnSpc>
              <a:spcBef>
                <a:spcPts val="0"/>
              </a:spcBef>
            </a:pPr>
            <a:r>
              <a:rPr lang="en-US" sz="4400">
                <a:effectLst/>
              </a:rPr>
              <a:t>Scoring </a:t>
            </a:r>
            <a:r>
              <a:rPr lang="en-US" sz="4400">
                <a:latin typeface="Open Sans Semibold" panose="020B0706030804020204" pitchFamily="34" charset="0"/>
                <a:ea typeface="Open Sans Semibold" panose="020B0706030804020204" pitchFamily="34" charset="0"/>
                <a:cs typeface="Open Sans Semibold" panose="020B0706030804020204" pitchFamily="34" charset="0"/>
              </a:rPr>
              <a:t>Recommendations</a:t>
            </a:r>
            <a:endParaRPr lang="en-US" sz="4400">
              <a:effectLst/>
            </a:endParaRPr>
          </a:p>
        </p:txBody>
      </p:sp>
    </p:spTree>
    <p:extLst>
      <p:ext uri="{BB962C8B-B14F-4D97-AF65-F5344CB8AC3E}">
        <p14:creationId xmlns:p14="http://schemas.microsoft.com/office/powerpoint/2010/main" val="3786616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84608-D001-27DB-FA81-E9B2E8B2E599}"/>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D4B99C6-3EF4-5B26-E8CD-028FBD2BC757}"/>
              </a:ext>
            </a:extLst>
          </p:cNvPr>
          <p:cNvSpPr>
            <a:spLocks noGrp="1"/>
          </p:cNvSpPr>
          <p:nvPr>
            <p:ph idx="1"/>
          </p:nvPr>
        </p:nvSpPr>
        <p:spPr/>
        <p:txBody>
          <a:bodyPr>
            <a:normAutofit/>
          </a:bodyPr>
          <a:lstStyle/>
          <a:p>
            <a:pPr>
              <a:lnSpc>
                <a:spcPct val="115000"/>
              </a:lnSpc>
              <a:spcBef>
                <a:spcPts val="0"/>
              </a:spcBef>
              <a:spcAft>
                <a:spcPts val="0"/>
              </a:spcAft>
              <a:buFont typeface="Wingdings" panose="05000000000000000000" pitchFamily="2" charset="2"/>
              <a:buChar char="§"/>
            </a:pPr>
            <a:r>
              <a:rPr lang="en-US" u="none" strike="noStrike">
                <a:effectLst/>
                <a:latin typeface="+mn-lt"/>
              </a:rPr>
              <a:t>Test Coordinators must print out writing booklets before testing begins.</a:t>
            </a:r>
          </a:p>
          <a:p>
            <a:pPr lvl="1">
              <a:lnSpc>
                <a:spcPct val="115000"/>
              </a:lnSpc>
              <a:spcBef>
                <a:spcPts val="0"/>
              </a:spcBef>
              <a:spcAft>
                <a:spcPts val="0"/>
              </a:spcAft>
            </a:pPr>
            <a:r>
              <a:rPr lang="en-US" sz="2800">
                <a:latin typeface="+mn-lt"/>
              </a:rPr>
              <a:t>Booklets</a:t>
            </a:r>
            <a:r>
              <a:rPr lang="en-US" sz="2800" u="none" strike="noStrike">
                <a:effectLst/>
                <a:latin typeface="+mn-lt"/>
              </a:rPr>
              <a:t> can be found in the Kite Educator </a:t>
            </a:r>
            <a:r>
              <a:rPr lang="en-US" sz="2800">
                <a:latin typeface="+mn-lt"/>
              </a:rPr>
              <a:t>P</a:t>
            </a:r>
            <a:r>
              <a:rPr lang="en-US" sz="2800" u="none" strike="noStrike">
                <a:effectLst/>
                <a:latin typeface="+mn-lt"/>
              </a:rPr>
              <a:t>ortal under the Help tab.</a:t>
            </a:r>
          </a:p>
          <a:p>
            <a:pPr lvl="1">
              <a:lnSpc>
                <a:spcPct val="115000"/>
              </a:lnSpc>
              <a:spcBef>
                <a:spcPts val="0"/>
              </a:spcBef>
              <a:spcAft>
                <a:spcPts val="0"/>
              </a:spcAft>
            </a:pPr>
            <a:r>
              <a:rPr lang="en-US" sz="2800">
                <a:effectLst/>
                <a:latin typeface="+mn-lt"/>
              </a:rPr>
              <a:t>Before booklets are destroyed at the end of testing, they must be scanned in (to PDF) and submitted in EP via the Survey tab. 	Scan by grade level.</a:t>
            </a:r>
          </a:p>
          <a:p>
            <a:pPr lvl="2">
              <a:lnSpc>
                <a:spcPct val="115000"/>
              </a:lnSpc>
              <a:spcBef>
                <a:spcPts val="0"/>
              </a:spcBef>
              <a:spcAft>
                <a:spcPts val="0"/>
              </a:spcAft>
            </a:pPr>
            <a:r>
              <a:rPr lang="en-US" sz="2800">
                <a:effectLst/>
                <a:latin typeface="+mn-lt"/>
              </a:rPr>
              <a:t>Grade K file and a Grade 1 file.</a:t>
            </a:r>
            <a:endParaRPr lang="en-US" sz="2800" u="none" strike="noStrike">
              <a:effectLst/>
              <a:latin typeface="+mn-lt"/>
            </a:endParaRPr>
          </a:p>
          <a:p>
            <a:pPr marL="0" marR="0" lvl="0" indent="0">
              <a:lnSpc>
                <a:spcPct val="115000"/>
              </a:lnSpc>
              <a:spcBef>
                <a:spcPts val="0"/>
              </a:spcBef>
              <a:spcAft>
                <a:spcPts val="0"/>
              </a:spcAft>
              <a:buNone/>
            </a:pPr>
            <a:endParaRPr lang="en-US" sz="2800" u="none" strike="noStrike">
              <a:effectLst/>
            </a:endParaRPr>
          </a:p>
          <a:p>
            <a:endParaRPr lang="en-US"/>
          </a:p>
        </p:txBody>
      </p:sp>
      <p:sp>
        <p:nvSpPr>
          <p:cNvPr id="3" name="Title 2">
            <a:extLst>
              <a:ext uri="{FF2B5EF4-FFF2-40B4-BE49-F238E27FC236}">
                <a16:creationId xmlns:a16="http://schemas.microsoft.com/office/drawing/2014/main" id="{9F4177CE-0140-9934-ECF1-55BBD2184429}"/>
              </a:ext>
            </a:extLst>
          </p:cNvPr>
          <p:cNvSpPr>
            <a:spLocks noGrp="1"/>
          </p:cNvSpPr>
          <p:nvPr>
            <p:ph type="title"/>
          </p:nvPr>
        </p:nvSpPr>
        <p:spPr/>
        <p:txBody>
          <a:bodyPr/>
          <a:lstStyle/>
          <a:p>
            <a:pPr marL="0" marR="0">
              <a:lnSpc>
                <a:spcPct val="115000"/>
              </a:lnSpc>
              <a:spcBef>
                <a:spcPts val="0"/>
              </a:spcBef>
              <a:spcAft>
                <a:spcPts val="0"/>
              </a:spcAft>
            </a:pPr>
            <a:r>
              <a:rPr lang="en-US"/>
              <a:t>Reminder: Kindergarten/1</a:t>
            </a:r>
            <a:r>
              <a:rPr lang="en-US" baseline="30000"/>
              <a:t>st</a:t>
            </a:r>
            <a:r>
              <a:rPr lang="en-US"/>
              <a:t> Grade</a:t>
            </a:r>
            <a:endParaRPr lang="en-US" sz="4400">
              <a:effectLst/>
            </a:endParaRPr>
          </a:p>
        </p:txBody>
      </p:sp>
    </p:spTree>
    <p:extLst>
      <p:ext uri="{BB962C8B-B14F-4D97-AF65-F5344CB8AC3E}">
        <p14:creationId xmlns:p14="http://schemas.microsoft.com/office/powerpoint/2010/main" val="932624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7ABBDF-4FC9-8675-A2C9-FC10E9936043}"/>
              </a:ext>
            </a:extLst>
          </p:cNvPr>
          <p:cNvSpPr txBox="1"/>
          <p:nvPr/>
        </p:nvSpPr>
        <p:spPr>
          <a:xfrm>
            <a:off x="3977489" y="2261171"/>
            <a:ext cx="4237022" cy="923330"/>
          </a:xfrm>
          <a:prstGeom prst="rect">
            <a:avLst/>
          </a:prstGeom>
          <a:noFill/>
        </p:spPr>
        <p:txBody>
          <a:bodyPr wrap="square" rtlCol="0">
            <a:spAutoFit/>
          </a:bodyPr>
          <a:lstStyle/>
          <a:p>
            <a:r>
              <a:rPr lang="en-US" sz="5400">
                <a:latin typeface="Open Sans Semibold" panose="020B0706030804020204" pitchFamily="34" charset="0"/>
                <a:ea typeface="Open Sans Semibold" panose="020B0706030804020204" pitchFamily="34" charset="0"/>
                <a:cs typeface="Open Sans Semibold" panose="020B0706030804020204" pitchFamily="34" charset="0"/>
              </a:rPr>
              <a:t>Questions?</a:t>
            </a:r>
          </a:p>
        </p:txBody>
      </p:sp>
      <p:sp>
        <p:nvSpPr>
          <p:cNvPr id="5" name="TextBox 4">
            <a:extLst>
              <a:ext uri="{FF2B5EF4-FFF2-40B4-BE49-F238E27FC236}">
                <a16:creationId xmlns:a16="http://schemas.microsoft.com/office/drawing/2014/main" id="{CB80EEEA-C960-F8FB-050F-582FFA08425E}"/>
              </a:ext>
            </a:extLst>
          </p:cNvPr>
          <p:cNvSpPr txBox="1"/>
          <p:nvPr/>
        </p:nvSpPr>
        <p:spPr>
          <a:xfrm>
            <a:off x="1628115" y="3429000"/>
            <a:ext cx="8935770" cy="369332"/>
          </a:xfrm>
          <a:prstGeom prst="rect">
            <a:avLst/>
          </a:prstGeom>
          <a:noFill/>
        </p:spPr>
        <p:txBody>
          <a:bodyPr wrap="square" rtlCol="0">
            <a:spAutoFit/>
          </a:bodyPr>
          <a:lstStyle/>
          <a:p>
            <a:r>
              <a:rPr lang="en-US"/>
              <a:t>Please use the chat feature in Zoom to ask any relevant questions or clarifications.</a:t>
            </a:r>
          </a:p>
        </p:txBody>
      </p:sp>
      <p:sp>
        <p:nvSpPr>
          <p:cNvPr id="6" name="Rectangle 5">
            <a:extLst>
              <a:ext uri="{FF2B5EF4-FFF2-40B4-BE49-F238E27FC236}">
                <a16:creationId xmlns:a16="http://schemas.microsoft.com/office/drawing/2014/main" id="{5B51CE38-8AC3-63ED-8445-EBBA54086CC9}"/>
              </a:ext>
            </a:extLst>
          </p:cNvPr>
          <p:cNvSpPr/>
          <p:nvPr/>
        </p:nvSpPr>
        <p:spPr>
          <a:xfrm>
            <a:off x="0" y="0"/>
            <a:ext cx="12192000" cy="986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7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A07AF7E-FE69-E1BC-7EC1-ABC21AE3DE23}"/>
              </a:ext>
            </a:extLst>
          </p:cNvPr>
          <p:cNvSpPr>
            <a:spLocks noGrp="1"/>
          </p:cNvSpPr>
          <p:nvPr>
            <p:ph idx="1"/>
          </p:nvPr>
        </p:nvSpPr>
        <p:spPr/>
        <p:txBody>
          <a:bodyPr>
            <a:normAutofit/>
          </a:bodyPr>
          <a:lstStyle/>
          <a:p>
            <a:pPr algn="l">
              <a:lnSpc>
                <a:spcPct val="114000"/>
              </a:lnSpc>
              <a:spcBef>
                <a:spcPts val="0"/>
              </a:spcBef>
              <a:spcAft>
                <a:spcPts val="0"/>
              </a:spcAft>
            </a:pPr>
            <a:r>
              <a:rPr lang="en-US" sz="2000" b="0" i="0">
                <a:solidFill>
                  <a:srgbClr val="12284C"/>
                </a:solidFill>
                <a:effectLst/>
              </a:rPr>
              <a:t>The Kansas English Language Proficiency Assessment (KELPA) measures the English language proficiency of English learners (EL) and evaluates student progress toward such proficiency based on Kansas English Proficiency standards adopted in 2018. </a:t>
            </a:r>
          </a:p>
          <a:p>
            <a:pPr marL="0" indent="0" algn="l">
              <a:lnSpc>
                <a:spcPct val="114000"/>
              </a:lnSpc>
              <a:spcBef>
                <a:spcPts val="0"/>
              </a:spcBef>
              <a:spcAft>
                <a:spcPts val="0"/>
              </a:spcAft>
              <a:buNone/>
            </a:pPr>
            <a:endParaRPr lang="en-US" sz="2000" b="0" i="0">
              <a:solidFill>
                <a:srgbClr val="212529"/>
              </a:solidFill>
              <a:effectLst/>
            </a:endParaRPr>
          </a:p>
          <a:p>
            <a:pPr algn="l">
              <a:lnSpc>
                <a:spcPct val="114000"/>
              </a:lnSpc>
              <a:spcBef>
                <a:spcPts val="0"/>
              </a:spcBef>
              <a:spcAft>
                <a:spcPts val="0"/>
              </a:spcAft>
            </a:pPr>
            <a:r>
              <a:rPr lang="en-US" sz="2000" b="0" i="0">
                <a:solidFill>
                  <a:srgbClr val="212529"/>
                </a:solidFill>
                <a:effectLst/>
              </a:rPr>
              <a:t>Students are assessed across four domains: reading, writing, listening, and speaking. </a:t>
            </a:r>
          </a:p>
          <a:p>
            <a:pPr marL="0" indent="0" algn="l">
              <a:lnSpc>
                <a:spcPct val="114000"/>
              </a:lnSpc>
              <a:spcBef>
                <a:spcPts val="0"/>
              </a:spcBef>
              <a:spcAft>
                <a:spcPts val="0"/>
              </a:spcAft>
              <a:buNone/>
            </a:pPr>
            <a:endParaRPr lang="en-US" sz="2000" b="0" i="0">
              <a:solidFill>
                <a:srgbClr val="212529"/>
              </a:solidFill>
              <a:effectLst/>
            </a:endParaRPr>
          </a:p>
          <a:p>
            <a:pPr algn="l">
              <a:lnSpc>
                <a:spcPct val="114000"/>
              </a:lnSpc>
              <a:spcBef>
                <a:spcPts val="0"/>
              </a:spcBef>
              <a:spcAft>
                <a:spcPts val="0"/>
              </a:spcAft>
            </a:pPr>
            <a:r>
              <a:rPr lang="en-US" sz="2000" b="0" i="0">
                <a:solidFill>
                  <a:srgbClr val="212529"/>
                </a:solidFill>
                <a:effectLst/>
              </a:rPr>
              <a:t>All students who are identified as ELs must take KELPA, whether they are receiving English for Speakers of Other Languages (ESOL) services or not. </a:t>
            </a:r>
          </a:p>
          <a:p>
            <a:pPr marL="0" indent="0" algn="l">
              <a:lnSpc>
                <a:spcPct val="114000"/>
              </a:lnSpc>
              <a:spcBef>
                <a:spcPts val="0"/>
              </a:spcBef>
              <a:spcAft>
                <a:spcPts val="0"/>
              </a:spcAft>
              <a:buNone/>
            </a:pPr>
            <a:endParaRPr lang="en-US" sz="2000" b="0" i="0">
              <a:solidFill>
                <a:srgbClr val="212529"/>
              </a:solidFill>
              <a:effectLst/>
            </a:endParaRPr>
          </a:p>
          <a:p>
            <a:pPr algn="l">
              <a:lnSpc>
                <a:spcPct val="114000"/>
              </a:lnSpc>
              <a:spcBef>
                <a:spcPts val="0"/>
              </a:spcBef>
              <a:spcAft>
                <a:spcPts val="0"/>
              </a:spcAft>
            </a:pPr>
            <a:r>
              <a:rPr lang="en-US" sz="2000" b="0" i="0">
                <a:solidFill>
                  <a:srgbClr val="212529"/>
                </a:solidFill>
                <a:effectLst/>
              </a:rPr>
              <a:t>The assessment is delivered through the Kite Student Portal, except for a small number of paper-based writing items given only to kindergarten and first grade students.</a:t>
            </a:r>
          </a:p>
          <a:p>
            <a:pPr marL="0" marR="0" lvl="0" indent="0">
              <a:lnSpc>
                <a:spcPct val="115000"/>
              </a:lnSpc>
              <a:spcBef>
                <a:spcPts val="0"/>
              </a:spcBef>
              <a:spcAft>
                <a:spcPts val="0"/>
              </a:spcAft>
              <a:buNone/>
            </a:pPr>
            <a:endParaRPr lang="en-US" sz="2800" u="none" strike="noStrike">
              <a:effectLst/>
            </a:endParaRPr>
          </a:p>
          <a:p>
            <a:endParaRPr lang="en-US"/>
          </a:p>
        </p:txBody>
      </p:sp>
      <p:sp>
        <p:nvSpPr>
          <p:cNvPr id="3" name="Title 2">
            <a:extLst>
              <a:ext uri="{FF2B5EF4-FFF2-40B4-BE49-F238E27FC236}">
                <a16:creationId xmlns:a16="http://schemas.microsoft.com/office/drawing/2014/main" id="{8A4BB733-6A24-9205-0EAE-235624EA43D3}"/>
              </a:ext>
            </a:extLst>
          </p:cNvPr>
          <p:cNvSpPr>
            <a:spLocks noGrp="1"/>
          </p:cNvSpPr>
          <p:nvPr>
            <p:ph type="title"/>
          </p:nvPr>
        </p:nvSpPr>
        <p:spPr/>
        <p:txBody>
          <a:bodyPr/>
          <a:lstStyle/>
          <a:p>
            <a:pPr marL="0" marR="0">
              <a:lnSpc>
                <a:spcPct val="115000"/>
              </a:lnSpc>
              <a:spcBef>
                <a:spcPts val="0"/>
              </a:spcBef>
              <a:spcAft>
                <a:spcPts val="0"/>
              </a:spcAft>
            </a:pPr>
            <a:r>
              <a:rPr lang="en-US" sz="4400">
                <a:effectLst/>
              </a:rPr>
              <a:t>What is KELPA?</a:t>
            </a:r>
          </a:p>
        </p:txBody>
      </p:sp>
    </p:spTree>
    <p:extLst>
      <p:ext uri="{BB962C8B-B14F-4D97-AF65-F5344CB8AC3E}">
        <p14:creationId xmlns:p14="http://schemas.microsoft.com/office/powerpoint/2010/main" val="1923222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11D13-E719-AD91-AFAC-665F618D371F}"/>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A5A9F69C-E094-FA9C-3662-ACB9A35BE1FE}"/>
              </a:ext>
            </a:extLst>
          </p:cNvPr>
          <p:cNvSpPr>
            <a:spLocks noGrp="1"/>
          </p:cNvSpPr>
          <p:nvPr>
            <p:ph idx="1"/>
          </p:nvPr>
        </p:nvSpPr>
        <p:spPr/>
        <p:txBody>
          <a:bodyPr>
            <a:normAutofit/>
          </a:bodyPr>
          <a:lstStyle/>
          <a:p>
            <a:pPr marL="0" marR="0" lvl="0" indent="0">
              <a:lnSpc>
                <a:spcPct val="115000"/>
              </a:lnSpc>
              <a:spcBef>
                <a:spcPts val="0"/>
              </a:spcBef>
              <a:spcAft>
                <a:spcPts val="0"/>
              </a:spcAft>
              <a:buNone/>
            </a:pPr>
            <a:r>
              <a:rPr lang="en-US" sz="2800" u="none" strike="noStrike" dirty="0">
                <a:effectLst/>
                <a:latin typeface="Open Sans Light"/>
                <a:ea typeface="Open Sans Light"/>
                <a:cs typeface="Open Sans Light"/>
              </a:rPr>
              <a:t>Training Videos are available on the KAP </a:t>
            </a:r>
            <a:r>
              <a:rPr lang="en-US" sz="2800" u="none" strike="noStrike" dirty="0">
                <a:effectLst/>
                <a:latin typeface="Open Sans Light"/>
                <a:ea typeface="Open Sans Light"/>
                <a:cs typeface="Open Sans Light"/>
                <a:hlinkClick r:id="rId3"/>
              </a:rPr>
              <a:t>website</a:t>
            </a:r>
            <a:r>
              <a:rPr lang="en-US" sz="2800" u="none" strike="noStrike" dirty="0">
                <a:effectLst/>
                <a:latin typeface="Open Sans Light"/>
                <a:ea typeface="Open Sans Light"/>
                <a:cs typeface="Open Sans Light"/>
              </a:rPr>
              <a:t>. </a:t>
            </a:r>
          </a:p>
          <a:p>
            <a:pPr marL="0" marR="0" lvl="0" indent="0">
              <a:lnSpc>
                <a:spcPct val="115000"/>
              </a:lnSpc>
              <a:spcBef>
                <a:spcPts val="0"/>
              </a:spcBef>
              <a:spcAft>
                <a:spcPts val="0"/>
              </a:spcAft>
              <a:buNone/>
            </a:pPr>
            <a:endParaRPr lang="en-US" sz="2800" u="none" strike="noStrike" dirty="0">
              <a:effectLst/>
            </a:endParaRPr>
          </a:p>
          <a:p>
            <a:pPr marL="0" marR="0" lvl="0" indent="0">
              <a:lnSpc>
                <a:spcPct val="115000"/>
              </a:lnSpc>
              <a:spcBef>
                <a:spcPts val="0"/>
              </a:spcBef>
              <a:spcAft>
                <a:spcPts val="0"/>
              </a:spcAft>
              <a:buNone/>
            </a:pPr>
            <a:r>
              <a:rPr lang="en-US" b="1" dirty="0">
                <a:latin typeface="Open Sans Light"/>
                <a:ea typeface="Open Sans Light"/>
                <a:cs typeface="Open Sans Light"/>
              </a:rPr>
              <a:t>Scoring Calibration Office Hours* </a:t>
            </a:r>
          </a:p>
          <a:p>
            <a:pPr>
              <a:lnSpc>
                <a:spcPct val="115000"/>
              </a:lnSpc>
              <a:spcBef>
                <a:spcPts val="0"/>
              </a:spcBef>
              <a:spcAft>
                <a:spcPts val="0"/>
              </a:spcAft>
            </a:pPr>
            <a:r>
              <a:rPr lang="en-US" dirty="0">
                <a:latin typeface="Open Sans Light"/>
                <a:ea typeface="Open Sans Light"/>
                <a:cs typeface="Open Sans Light"/>
              </a:rPr>
              <a:t>January 22</a:t>
            </a:r>
            <a:r>
              <a:rPr lang="en-US" baseline="30000" dirty="0">
                <a:latin typeface="Open Sans Light"/>
                <a:ea typeface="Open Sans Light"/>
                <a:cs typeface="Open Sans Light"/>
              </a:rPr>
              <a:t>nd</a:t>
            </a:r>
            <a:r>
              <a:rPr lang="en-US" dirty="0">
                <a:latin typeface="Open Sans Light"/>
                <a:ea typeface="Open Sans Light"/>
                <a:cs typeface="Open Sans Light"/>
              </a:rPr>
              <a:t> – 3:00 - 4:00 pm</a:t>
            </a:r>
          </a:p>
          <a:p>
            <a:pPr>
              <a:lnSpc>
                <a:spcPct val="115000"/>
              </a:lnSpc>
              <a:spcBef>
                <a:spcPts val="0"/>
              </a:spcBef>
              <a:spcAft>
                <a:spcPts val="0"/>
              </a:spcAft>
            </a:pPr>
            <a:endParaRPr lang="en-US" dirty="0"/>
          </a:p>
          <a:p>
            <a:pPr marL="0" indent="0">
              <a:lnSpc>
                <a:spcPct val="115000"/>
              </a:lnSpc>
              <a:spcBef>
                <a:spcPts val="0"/>
              </a:spcBef>
              <a:spcAft>
                <a:spcPts val="0"/>
              </a:spcAft>
              <a:buNone/>
            </a:pPr>
            <a:r>
              <a:rPr lang="en-US" sz="2200" dirty="0">
                <a:latin typeface="Open Sans Light"/>
                <a:ea typeface="Open Sans Light"/>
                <a:cs typeface="Open Sans Light"/>
              </a:rPr>
              <a:t>*</a:t>
            </a:r>
            <a:r>
              <a:rPr lang="en-US" sz="2200" i="1" dirty="0">
                <a:latin typeface="Open Sans Light"/>
                <a:ea typeface="Open Sans Light"/>
                <a:cs typeface="Open Sans Light"/>
              </a:rPr>
              <a:t>New this year</a:t>
            </a:r>
          </a:p>
        </p:txBody>
      </p:sp>
      <p:sp>
        <p:nvSpPr>
          <p:cNvPr id="3" name="Title 2">
            <a:extLst>
              <a:ext uri="{FF2B5EF4-FFF2-40B4-BE49-F238E27FC236}">
                <a16:creationId xmlns:a16="http://schemas.microsoft.com/office/drawing/2014/main" id="{0EF3DADE-296D-D456-1A4B-49694E38775B}"/>
              </a:ext>
            </a:extLst>
          </p:cNvPr>
          <p:cNvSpPr>
            <a:spLocks noGrp="1"/>
          </p:cNvSpPr>
          <p:nvPr>
            <p:ph type="title"/>
          </p:nvPr>
        </p:nvSpPr>
        <p:spPr/>
        <p:txBody>
          <a:bodyPr/>
          <a:lstStyle/>
          <a:p>
            <a:pPr marL="0" marR="0">
              <a:lnSpc>
                <a:spcPct val="115000"/>
              </a:lnSpc>
              <a:spcBef>
                <a:spcPts val="0"/>
              </a:spcBef>
              <a:spcAft>
                <a:spcPts val="0"/>
              </a:spcAft>
            </a:pPr>
            <a:r>
              <a:rPr lang="en-US" sz="4400">
                <a:effectLst/>
              </a:rPr>
              <a:t>Additional Training Available</a:t>
            </a:r>
          </a:p>
        </p:txBody>
      </p:sp>
    </p:spTree>
    <p:extLst>
      <p:ext uri="{BB962C8B-B14F-4D97-AF65-F5344CB8AC3E}">
        <p14:creationId xmlns:p14="http://schemas.microsoft.com/office/powerpoint/2010/main" val="881147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A07AF7E-FE69-E1BC-7EC1-ABC21AE3DE23}"/>
              </a:ext>
            </a:extLst>
          </p:cNvPr>
          <p:cNvSpPr>
            <a:spLocks noGrp="1"/>
          </p:cNvSpPr>
          <p:nvPr>
            <p:ph idx="1"/>
          </p:nvPr>
        </p:nvSpPr>
        <p:spPr/>
        <p:txBody>
          <a:bodyPr>
            <a:normAutofit/>
          </a:bodyPr>
          <a:lstStyle/>
          <a:p>
            <a:pPr algn="l">
              <a:lnSpc>
                <a:spcPct val="114000"/>
              </a:lnSpc>
              <a:spcBef>
                <a:spcPts val="0"/>
              </a:spcBef>
              <a:spcAft>
                <a:spcPts val="0"/>
              </a:spcAft>
            </a:pPr>
            <a:r>
              <a:rPr lang="en-US" sz="3200" dirty="0">
                <a:latin typeface="+mn-lt"/>
              </a:rPr>
              <a:t>Kite Help Desk</a:t>
            </a:r>
          </a:p>
          <a:p>
            <a:pPr lvl="1">
              <a:lnSpc>
                <a:spcPct val="114000"/>
              </a:lnSpc>
              <a:spcBef>
                <a:spcPts val="0"/>
              </a:spcBef>
              <a:spcAft>
                <a:spcPts val="0"/>
              </a:spcAft>
            </a:pPr>
            <a:r>
              <a:rPr lang="en-US" sz="2800" strike="noStrike" dirty="0">
                <a:effectLst/>
                <a:latin typeface="+mn-lt"/>
              </a:rPr>
              <a:t>855-277-9752</a:t>
            </a:r>
          </a:p>
          <a:p>
            <a:pPr lvl="1">
              <a:lnSpc>
                <a:spcPct val="114000"/>
              </a:lnSpc>
              <a:spcBef>
                <a:spcPts val="0"/>
              </a:spcBef>
              <a:spcAft>
                <a:spcPts val="0"/>
              </a:spcAft>
            </a:pPr>
            <a:r>
              <a:rPr lang="en-US" sz="2800" dirty="0">
                <a:latin typeface="+mn-lt"/>
              </a:rPr>
              <a:t>7:00 a.m.–5:00 p.m. CT  M-F</a:t>
            </a:r>
          </a:p>
          <a:p>
            <a:pPr marL="457200" lvl="1" indent="0">
              <a:lnSpc>
                <a:spcPct val="114000"/>
              </a:lnSpc>
              <a:spcBef>
                <a:spcPts val="0"/>
              </a:spcBef>
              <a:spcAft>
                <a:spcPts val="0"/>
              </a:spcAft>
              <a:buNone/>
            </a:pPr>
            <a:r>
              <a:rPr lang="en-US" sz="1600" dirty="0">
                <a:latin typeface="+mn-lt"/>
              </a:rPr>
              <a:t>       Changes to 6:00 a.m. – 6:00 p.m. during the testing window</a:t>
            </a:r>
          </a:p>
          <a:p>
            <a:pPr>
              <a:lnSpc>
                <a:spcPct val="114000"/>
              </a:lnSpc>
              <a:spcBef>
                <a:spcPts val="0"/>
              </a:spcBef>
              <a:spcAft>
                <a:spcPts val="0"/>
              </a:spcAft>
            </a:pPr>
            <a:r>
              <a:rPr lang="en-US" sz="3200" dirty="0">
                <a:latin typeface="+mn-lt"/>
                <a:hlinkClick r:id="rId3"/>
              </a:rPr>
              <a:t>kap-support@ku.edu</a:t>
            </a:r>
            <a:endParaRPr lang="en-US" sz="3200" dirty="0">
              <a:latin typeface="+mn-lt"/>
            </a:endParaRPr>
          </a:p>
          <a:p>
            <a:pPr>
              <a:lnSpc>
                <a:spcPct val="114000"/>
              </a:lnSpc>
              <a:spcBef>
                <a:spcPts val="0"/>
              </a:spcBef>
              <a:spcAft>
                <a:spcPts val="0"/>
              </a:spcAft>
            </a:pPr>
            <a:endParaRPr lang="en-US" sz="3200" dirty="0">
              <a:latin typeface="+mn-lt"/>
            </a:endParaRPr>
          </a:p>
          <a:p>
            <a:pPr algn="l">
              <a:lnSpc>
                <a:spcPct val="114000"/>
              </a:lnSpc>
              <a:spcBef>
                <a:spcPts val="0"/>
              </a:spcBef>
              <a:spcAft>
                <a:spcPts val="0"/>
              </a:spcAft>
            </a:pPr>
            <a:endParaRPr lang="en-US" sz="2800" u="none" strike="noStrike" dirty="0">
              <a:effectLst/>
            </a:endParaRPr>
          </a:p>
          <a:p>
            <a:endParaRPr lang="en-US" dirty="0"/>
          </a:p>
        </p:txBody>
      </p:sp>
      <p:sp>
        <p:nvSpPr>
          <p:cNvPr id="3" name="Title 2">
            <a:extLst>
              <a:ext uri="{FF2B5EF4-FFF2-40B4-BE49-F238E27FC236}">
                <a16:creationId xmlns:a16="http://schemas.microsoft.com/office/drawing/2014/main" id="{8A4BB733-6A24-9205-0EAE-235624EA43D3}"/>
              </a:ext>
            </a:extLst>
          </p:cNvPr>
          <p:cNvSpPr>
            <a:spLocks noGrp="1"/>
          </p:cNvSpPr>
          <p:nvPr>
            <p:ph type="title"/>
          </p:nvPr>
        </p:nvSpPr>
        <p:spPr/>
        <p:txBody>
          <a:bodyPr/>
          <a:lstStyle/>
          <a:p>
            <a:pPr marL="0" marR="0">
              <a:lnSpc>
                <a:spcPct val="115000"/>
              </a:lnSpc>
              <a:spcBef>
                <a:spcPts val="0"/>
              </a:spcBef>
              <a:spcAft>
                <a:spcPts val="0"/>
              </a:spcAft>
            </a:pPr>
            <a:r>
              <a:rPr lang="en-US" sz="4400">
                <a:effectLst/>
              </a:rPr>
              <a:t>Getting Help</a:t>
            </a:r>
          </a:p>
        </p:txBody>
      </p:sp>
    </p:spTree>
    <p:extLst>
      <p:ext uri="{BB962C8B-B14F-4D97-AF65-F5344CB8AC3E}">
        <p14:creationId xmlns:p14="http://schemas.microsoft.com/office/powerpoint/2010/main" val="1264739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Emily Scott</a:t>
            </a:r>
            <a:br>
              <a:rPr lang="en-US" dirty="0"/>
            </a:br>
            <a:r>
              <a:rPr lang="en-US" dirty="0"/>
              <a:t>ESOL/Title III Education Program Consultant</a:t>
            </a:r>
            <a:br>
              <a:rPr lang="en-US" dirty="0"/>
            </a:br>
            <a:r>
              <a:rPr lang="en-US" dirty="0"/>
              <a:t>Special Education and Title Services Team</a:t>
            </a:r>
            <a:br>
              <a:rPr lang="en-US" dirty="0"/>
            </a:br>
            <a:r>
              <a:rPr lang="en-US" dirty="0"/>
              <a:t>(785) 296-4941</a:t>
            </a:r>
            <a:br>
              <a:rPr lang="en-US" dirty="0"/>
            </a:br>
            <a:r>
              <a:rPr lang="en-US" dirty="0">
                <a:hlinkClick r:id="rId2"/>
              </a:rPr>
              <a:t>escott@ksde.org</a:t>
            </a:r>
            <a:r>
              <a:rPr lang="en-US" dirty="0"/>
              <a:t> </a:t>
            </a:r>
          </a:p>
        </p:txBody>
      </p:sp>
      <p:sp>
        <p:nvSpPr>
          <p:cNvPr id="5" name="Title 4">
            <a:extLst>
              <a:ext uri="{FF2B5EF4-FFF2-40B4-BE49-F238E27FC236}">
                <a16:creationId xmlns:a16="http://schemas.microsoft.com/office/drawing/2014/main" id="{DEA27988-4C21-509D-CBB0-F5D9CD00CA0E}"/>
              </a:ext>
            </a:extLst>
          </p:cNvPr>
          <p:cNvSpPr>
            <a:spLocks noGrp="1"/>
          </p:cNvSpPr>
          <p:nvPr>
            <p:ph type="title"/>
          </p:nvPr>
        </p:nvSpPr>
        <p:spPr/>
        <p:txBody>
          <a:bodyPr/>
          <a:lstStyle/>
          <a:p>
            <a:r>
              <a:rPr lang="en-US" dirty="0"/>
              <a:t>KSDE ESOL Contact</a:t>
            </a:r>
          </a:p>
        </p:txBody>
      </p:sp>
    </p:spTree>
    <p:extLst>
      <p:ext uri="{BB962C8B-B14F-4D97-AF65-F5344CB8AC3E}">
        <p14:creationId xmlns:p14="http://schemas.microsoft.com/office/powerpoint/2010/main" val="31765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BA0E7-DF52-B209-23FB-CF5948EB3CF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5584EBC-EFC7-C573-7126-C0B3AA47CC85}"/>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0A193C64-09E6-FDAC-A144-26A4EEA23340}"/>
              </a:ext>
            </a:extLst>
          </p:cNvPr>
          <p:cNvSpPr>
            <a:spLocks noGrp="1"/>
          </p:cNvSpPr>
          <p:nvPr>
            <p:ph type="title"/>
          </p:nvPr>
        </p:nvSpPr>
        <p:spPr/>
        <p:txBody>
          <a:bodyPr/>
          <a:lstStyle/>
          <a:p>
            <a:pPr marL="0" marR="0">
              <a:lnSpc>
                <a:spcPct val="115000"/>
              </a:lnSpc>
              <a:spcBef>
                <a:spcPts val="0"/>
              </a:spcBef>
              <a:spcAft>
                <a:spcPts val="0"/>
              </a:spcAft>
            </a:pPr>
            <a:r>
              <a:rPr lang="en-US" sz="4400">
                <a:effectLst/>
              </a:rPr>
              <a:t>Testing Window</a:t>
            </a:r>
          </a:p>
        </p:txBody>
      </p:sp>
      <p:graphicFrame>
        <p:nvGraphicFramePr>
          <p:cNvPr id="2" name="Table 1">
            <a:extLst>
              <a:ext uri="{FF2B5EF4-FFF2-40B4-BE49-F238E27FC236}">
                <a16:creationId xmlns:a16="http://schemas.microsoft.com/office/drawing/2014/main" id="{8F9CB709-E4F9-5005-8AC3-A05B047B8463}"/>
              </a:ext>
            </a:extLst>
          </p:cNvPr>
          <p:cNvGraphicFramePr>
            <a:graphicFrameLocks noGrp="1"/>
          </p:cNvGraphicFramePr>
          <p:nvPr>
            <p:extLst>
              <p:ext uri="{D42A27DB-BD31-4B8C-83A1-F6EECF244321}">
                <p14:modId xmlns:p14="http://schemas.microsoft.com/office/powerpoint/2010/main" val="3899676809"/>
              </p:ext>
            </p:extLst>
          </p:nvPr>
        </p:nvGraphicFramePr>
        <p:xfrm>
          <a:off x="1006510" y="1706286"/>
          <a:ext cx="10178980" cy="2994901"/>
        </p:xfrm>
        <a:graphic>
          <a:graphicData uri="http://schemas.openxmlformats.org/drawingml/2006/table">
            <a:tbl>
              <a:tblPr firstRow="1" bandRow="1">
                <a:tableStyleId>{5C22544A-7EE6-4342-B048-85BDC9FD1C3A}</a:tableStyleId>
              </a:tblPr>
              <a:tblGrid>
                <a:gridCol w="1391053">
                  <a:extLst>
                    <a:ext uri="{9D8B030D-6E8A-4147-A177-3AD203B41FA5}">
                      <a16:colId xmlns:a16="http://schemas.microsoft.com/office/drawing/2014/main" val="1829599414"/>
                    </a:ext>
                  </a:extLst>
                </a:gridCol>
                <a:gridCol w="1553803">
                  <a:extLst>
                    <a:ext uri="{9D8B030D-6E8A-4147-A177-3AD203B41FA5}">
                      <a16:colId xmlns:a16="http://schemas.microsoft.com/office/drawing/2014/main" val="2590329817"/>
                    </a:ext>
                  </a:extLst>
                </a:gridCol>
                <a:gridCol w="899676">
                  <a:extLst>
                    <a:ext uri="{9D8B030D-6E8A-4147-A177-3AD203B41FA5}">
                      <a16:colId xmlns:a16="http://schemas.microsoft.com/office/drawing/2014/main" val="1395209990"/>
                    </a:ext>
                  </a:extLst>
                </a:gridCol>
                <a:gridCol w="1349513">
                  <a:extLst>
                    <a:ext uri="{9D8B030D-6E8A-4147-A177-3AD203B41FA5}">
                      <a16:colId xmlns:a16="http://schemas.microsoft.com/office/drawing/2014/main" val="173639656"/>
                    </a:ext>
                  </a:extLst>
                </a:gridCol>
                <a:gridCol w="1836073">
                  <a:extLst>
                    <a:ext uri="{9D8B030D-6E8A-4147-A177-3AD203B41FA5}">
                      <a16:colId xmlns:a16="http://schemas.microsoft.com/office/drawing/2014/main" val="830071634"/>
                    </a:ext>
                  </a:extLst>
                </a:gridCol>
                <a:gridCol w="1367874">
                  <a:extLst>
                    <a:ext uri="{9D8B030D-6E8A-4147-A177-3AD203B41FA5}">
                      <a16:colId xmlns:a16="http://schemas.microsoft.com/office/drawing/2014/main" val="67051323"/>
                    </a:ext>
                  </a:extLst>
                </a:gridCol>
                <a:gridCol w="1780988">
                  <a:extLst>
                    <a:ext uri="{9D8B030D-6E8A-4147-A177-3AD203B41FA5}">
                      <a16:colId xmlns:a16="http://schemas.microsoft.com/office/drawing/2014/main" val="3161926737"/>
                    </a:ext>
                  </a:extLst>
                </a:gridCol>
              </a:tblGrid>
              <a:tr h="957566">
                <a:tc>
                  <a:txBody>
                    <a:bodyPr/>
                    <a:lstStyle/>
                    <a:p>
                      <a:pPr algn="ctr"/>
                      <a:r>
                        <a:rPr lang="en-US" sz="1600"/>
                        <a:t>Assessment</a:t>
                      </a:r>
                    </a:p>
                  </a:txBody>
                  <a:tcPr marL="79393" marR="79393" marT="39696" marB="39696" anchor="ctr"/>
                </a:tc>
                <a:tc>
                  <a:txBody>
                    <a:bodyPr/>
                    <a:lstStyle/>
                    <a:p>
                      <a:pPr algn="ctr"/>
                      <a:r>
                        <a:rPr lang="en-US" sz="1600"/>
                        <a:t>Domains</a:t>
                      </a:r>
                    </a:p>
                  </a:txBody>
                  <a:tcPr marL="79393" marR="79393" marT="39696" marB="39696" anchor="ctr"/>
                </a:tc>
                <a:tc>
                  <a:txBody>
                    <a:bodyPr/>
                    <a:lstStyle/>
                    <a:p>
                      <a:pPr algn="ctr"/>
                      <a:r>
                        <a:rPr lang="en-US" sz="1600"/>
                        <a:t>Grades</a:t>
                      </a:r>
                    </a:p>
                  </a:txBody>
                  <a:tcPr marL="79393" marR="79393" marT="39696" marB="39696" anchor="ctr"/>
                </a:tc>
                <a:tc>
                  <a:txBody>
                    <a:bodyPr/>
                    <a:lstStyle/>
                    <a:p>
                      <a:pPr algn="ctr"/>
                      <a:r>
                        <a:rPr lang="en-US" sz="1600"/>
                        <a:t>Estimated time to complete</a:t>
                      </a:r>
                    </a:p>
                  </a:txBody>
                  <a:tcPr marL="79393" marR="79393" marT="39696" marB="39696" anchor="ctr"/>
                </a:tc>
                <a:tc>
                  <a:txBody>
                    <a:bodyPr/>
                    <a:lstStyle/>
                    <a:p>
                      <a:pPr algn="ctr"/>
                      <a:r>
                        <a:rPr lang="en-US" sz="1600"/>
                        <a:t>Testing Window</a:t>
                      </a:r>
                    </a:p>
                  </a:txBody>
                  <a:tcPr marL="79393" marR="79393" marT="39696" marB="39696" anchor="ctr"/>
                </a:tc>
                <a:tc>
                  <a:txBody>
                    <a:bodyPr/>
                    <a:lstStyle/>
                    <a:p>
                      <a:pPr algn="ctr"/>
                      <a:r>
                        <a:rPr lang="en-US" sz="1600"/>
                        <a:t>Scoring</a:t>
                      </a:r>
                    </a:p>
                  </a:txBody>
                  <a:tcPr marL="79393" marR="79393" marT="39696" marB="3969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Who takes it?</a:t>
                      </a:r>
                    </a:p>
                  </a:txBody>
                  <a:tcPr marL="79393" marR="79393" marT="39696" marB="39696" anchor="ctr"/>
                </a:tc>
                <a:extLst>
                  <a:ext uri="{0D108BD9-81ED-4DB2-BD59-A6C34878D82A}">
                    <a16:rowId xmlns:a16="http://schemas.microsoft.com/office/drawing/2014/main" val="1305476879"/>
                  </a:ext>
                </a:extLst>
              </a:tr>
              <a:tr h="2037335">
                <a:tc>
                  <a:txBody>
                    <a:bodyPr/>
                    <a:lstStyle/>
                    <a:p>
                      <a:pPr algn="ctr"/>
                      <a:r>
                        <a:rPr lang="en-US" sz="2400">
                          <a:latin typeface="+mj-lt"/>
                        </a:rPr>
                        <a:t>KELPA</a:t>
                      </a:r>
                    </a:p>
                  </a:txBody>
                  <a:tcPr marL="79393" marR="79393" marT="39696" marB="39696" anchor="ctr"/>
                </a:tc>
                <a:tc>
                  <a:txBody>
                    <a:bodyPr/>
                    <a:lstStyle/>
                    <a:p>
                      <a:r>
                        <a:rPr lang="en-US" sz="1800"/>
                        <a:t>Four domains:</a:t>
                      </a:r>
                    </a:p>
                    <a:p>
                      <a:pPr marL="285750" indent="-285750">
                        <a:buFontTx/>
                        <a:buChar char="-"/>
                      </a:pPr>
                      <a:r>
                        <a:rPr lang="en-US" sz="1800" i="0"/>
                        <a:t>Speaking*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i="0"/>
                        <a:t>Writing*</a:t>
                      </a:r>
                    </a:p>
                    <a:p>
                      <a:pPr marL="285750" indent="-285750">
                        <a:buFontTx/>
                        <a:buChar char="-"/>
                      </a:pPr>
                      <a:r>
                        <a:rPr lang="en-US" sz="1800"/>
                        <a:t>Listening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a:t>Reading </a:t>
                      </a:r>
                    </a:p>
                  </a:txBody>
                  <a:tcPr marL="79393" marR="79393" marT="39696" marB="39696" anchor="ctr"/>
                </a:tc>
                <a:tc>
                  <a:txBody>
                    <a:bodyPr/>
                    <a:lstStyle/>
                    <a:p>
                      <a:pPr algn="ctr"/>
                      <a:r>
                        <a:rPr lang="en-US" sz="2400"/>
                        <a:t>K-12</a:t>
                      </a:r>
                    </a:p>
                  </a:txBody>
                  <a:tcPr marL="79393" marR="79393" marT="39696" marB="39696" anchor="ctr"/>
                </a:tc>
                <a:tc>
                  <a:txBody>
                    <a:bodyPr/>
                    <a:lstStyle/>
                    <a:p>
                      <a:pPr algn="ctr"/>
                      <a:r>
                        <a:rPr lang="en-US" sz="2400"/>
                        <a:t>Varies</a:t>
                      </a:r>
                    </a:p>
                  </a:txBody>
                  <a:tcPr marL="79393" marR="79393" marT="39696" marB="39696" anchor="ctr"/>
                </a:tc>
                <a:tc>
                  <a:txBody>
                    <a:bodyPr/>
                    <a:lstStyle/>
                    <a:p>
                      <a:pPr algn="ctr"/>
                      <a:r>
                        <a:rPr lang="en-US" sz="2400" b="1"/>
                        <a:t>2/3/25 </a:t>
                      </a:r>
                    </a:p>
                    <a:p>
                      <a:pPr algn="ctr"/>
                      <a:r>
                        <a:rPr lang="en-US" sz="2400" b="1"/>
                        <a:t>To</a:t>
                      </a:r>
                    </a:p>
                    <a:p>
                      <a:pPr algn="ctr"/>
                      <a:r>
                        <a:rPr lang="en-US" sz="2400" b="1"/>
                        <a:t> 3/14/25</a:t>
                      </a:r>
                    </a:p>
                  </a:txBody>
                  <a:tcPr marL="79393" marR="79393" marT="39696" marB="39696" anchor="ctr"/>
                </a:tc>
                <a:tc>
                  <a:txBody>
                    <a:bodyPr/>
                    <a:lstStyle/>
                    <a:p>
                      <a:pPr algn="ctr"/>
                      <a:r>
                        <a:rPr lang="en-US" sz="1800"/>
                        <a:t>Human scoring completed by </a:t>
                      </a:r>
                      <a:r>
                        <a:rPr lang="en-US" sz="1800" b="1"/>
                        <a:t>4/7/25</a:t>
                      </a:r>
                    </a:p>
                  </a:txBody>
                  <a:tcPr marL="79393" marR="79393" marT="39696" marB="39696" anchor="ctr"/>
                </a:tc>
                <a:tc>
                  <a:txBody>
                    <a:bodyPr/>
                    <a:lstStyle/>
                    <a:p>
                      <a:pPr algn="ctr"/>
                      <a:r>
                        <a:rPr lang="en-US" sz="1800" b="1"/>
                        <a:t>No exemption. </a:t>
                      </a:r>
                      <a:r>
                        <a:rPr lang="en-US" sz="1800"/>
                        <a:t>Required for all identified EL students</a:t>
                      </a:r>
                    </a:p>
                  </a:txBody>
                  <a:tcPr marL="79393" marR="79393" marT="39696" marB="39696" anchor="ctr"/>
                </a:tc>
                <a:extLst>
                  <a:ext uri="{0D108BD9-81ED-4DB2-BD59-A6C34878D82A}">
                    <a16:rowId xmlns:a16="http://schemas.microsoft.com/office/drawing/2014/main" val="3901998364"/>
                  </a:ext>
                </a:extLst>
              </a:tr>
            </a:tbl>
          </a:graphicData>
        </a:graphic>
      </p:graphicFrame>
      <p:sp>
        <p:nvSpPr>
          <p:cNvPr id="6" name="TextBox 5">
            <a:extLst>
              <a:ext uri="{FF2B5EF4-FFF2-40B4-BE49-F238E27FC236}">
                <a16:creationId xmlns:a16="http://schemas.microsoft.com/office/drawing/2014/main" id="{09BDAEB5-D8C0-551F-DCAA-0EC24633AFC6}"/>
              </a:ext>
            </a:extLst>
          </p:cNvPr>
          <p:cNvSpPr txBox="1"/>
          <p:nvPr/>
        </p:nvSpPr>
        <p:spPr>
          <a:xfrm>
            <a:off x="9498902" y="4813160"/>
            <a:ext cx="1775348" cy="338554"/>
          </a:xfrm>
          <a:prstGeom prst="rect">
            <a:avLst/>
          </a:prstGeom>
          <a:noFill/>
        </p:spPr>
        <p:txBody>
          <a:bodyPr wrap="square" rtlCol="0">
            <a:spAutoFit/>
          </a:bodyPr>
          <a:lstStyle/>
          <a:p>
            <a:r>
              <a:rPr lang="en-US" sz="1600"/>
              <a:t>*Human Scored</a:t>
            </a:r>
          </a:p>
        </p:txBody>
      </p:sp>
    </p:spTree>
    <p:extLst>
      <p:ext uri="{BB962C8B-B14F-4D97-AF65-F5344CB8AC3E}">
        <p14:creationId xmlns:p14="http://schemas.microsoft.com/office/powerpoint/2010/main" val="364738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A07AF7E-FE69-E1BC-7EC1-ABC21AE3DE23}"/>
              </a:ext>
            </a:extLst>
          </p:cNvPr>
          <p:cNvSpPr>
            <a:spLocks noGrp="1"/>
          </p:cNvSpPr>
          <p:nvPr>
            <p:ph idx="1"/>
          </p:nvPr>
        </p:nvSpPr>
        <p:spPr/>
        <p:txBody>
          <a:bodyPr>
            <a:normAutofit/>
          </a:bodyPr>
          <a:lstStyle/>
          <a:p>
            <a:pPr marL="0" marR="0" lvl="0" indent="0">
              <a:lnSpc>
                <a:spcPct val="115000"/>
              </a:lnSpc>
              <a:spcBef>
                <a:spcPts val="0"/>
              </a:spcBef>
              <a:spcAft>
                <a:spcPts val="0"/>
              </a:spcAft>
              <a:buNone/>
            </a:pPr>
            <a:endParaRPr lang="en-US" sz="2800" u="none" strike="noStrike" dirty="0">
              <a:effectLst/>
            </a:endParaRPr>
          </a:p>
          <a:p>
            <a:r>
              <a:rPr lang="en-US" dirty="0"/>
              <a:t>You will be scoring the speaking and writing sections of the KELPA. </a:t>
            </a:r>
          </a:p>
          <a:p>
            <a:r>
              <a:rPr lang="en-US" dirty="0"/>
              <a:t>You are a Building or District Test Coordinator and will be responsible for training your staff who will be scoring test items. </a:t>
            </a:r>
          </a:p>
          <a:p>
            <a:endParaRPr lang="en-US" dirty="0"/>
          </a:p>
        </p:txBody>
      </p:sp>
      <p:sp>
        <p:nvSpPr>
          <p:cNvPr id="3" name="Title 2">
            <a:extLst>
              <a:ext uri="{FF2B5EF4-FFF2-40B4-BE49-F238E27FC236}">
                <a16:creationId xmlns:a16="http://schemas.microsoft.com/office/drawing/2014/main" id="{8A4BB733-6A24-9205-0EAE-235624EA43D3}"/>
              </a:ext>
            </a:extLst>
          </p:cNvPr>
          <p:cNvSpPr>
            <a:spLocks noGrp="1"/>
          </p:cNvSpPr>
          <p:nvPr>
            <p:ph type="title"/>
          </p:nvPr>
        </p:nvSpPr>
        <p:spPr/>
        <p:txBody>
          <a:bodyPr/>
          <a:lstStyle/>
          <a:p>
            <a:pPr marL="0" marR="0">
              <a:lnSpc>
                <a:spcPct val="115000"/>
              </a:lnSpc>
              <a:spcBef>
                <a:spcPts val="0"/>
              </a:spcBef>
              <a:spcAft>
                <a:spcPts val="0"/>
              </a:spcAft>
            </a:pPr>
            <a:r>
              <a:rPr lang="en-US" sz="4400">
                <a:effectLst/>
              </a:rPr>
              <a:t>Why do I need this training?</a:t>
            </a:r>
          </a:p>
        </p:txBody>
      </p:sp>
    </p:spTree>
    <p:extLst>
      <p:ext uri="{BB962C8B-B14F-4D97-AF65-F5344CB8AC3E}">
        <p14:creationId xmlns:p14="http://schemas.microsoft.com/office/powerpoint/2010/main" val="284334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1218-60ED-1694-CDDF-44527E1387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5AC847-1325-13BD-5DA9-0C16E6F6A4B7}"/>
              </a:ext>
            </a:extLst>
          </p:cNvPr>
          <p:cNvSpPr>
            <a:spLocks noGrp="1"/>
          </p:cNvSpPr>
          <p:nvPr>
            <p:ph type="title"/>
          </p:nvPr>
        </p:nvSpPr>
        <p:spPr/>
        <p:txBody>
          <a:bodyPr/>
          <a:lstStyle/>
          <a:p>
            <a:r>
              <a:rPr lang="en-US"/>
              <a:t>KELPA Admin</a:t>
            </a:r>
          </a:p>
        </p:txBody>
      </p:sp>
      <p:sp>
        <p:nvSpPr>
          <p:cNvPr id="2" name="Text Placeholder 1">
            <a:extLst>
              <a:ext uri="{FF2B5EF4-FFF2-40B4-BE49-F238E27FC236}">
                <a16:creationId xmlns:a16="http://schemas.microsoft.com/office/drawing/2014/main" id="{C4AAA2B7-A1CD-0264-BC4A-807F7014F1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78962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7203"/>
            <a:ext cx="10515600" cy="4819760"/>
          </a:xfrm>
        </p:spPr>
        <p:txBody>
          <a:bodyPr vert="horz" lIns="91440" tIns="45720" rIns="91440" bIns="45720" rtlCol="0" anchor="t">
            <a:normAutofit/>
          </a:bodyPr>
          <a:lstStyle/>
          <a:p>
            <a:r>
              <a:rPr lang="en-US"/>
              <a:t>Test Design</a:t>
            </a:r>
          </a:p>
          <a:p>
            <a:pPr marL="768985" lvl="1" indent="-342900"/>
            <a:r>
              <a:rPr lang="en-US" sz="2800"/>
              <a:t>Aligns with the 2018 Kansas EL standards</a:t>
            </a:r>
          </a:p>
          <a:p>
            <a:pPr marL="768985" lvl="1" indent="-342900"/>
            <a:r>
              <a:rPr lang="en-US" sz="2800"/>
              <a:t>Fixed form, 4 test sessions (domain specific)</a:t>
            </a:r>
          </a:p>
          <a:p>
            <a:pPr lvl="1"/>
            <a:r>
              <a:rPr lang="en-US" sz="2800"/>
              <a:t>Tested Domains:  Reading, Writing, Listening, Speaking</a:t>
            </a:r>
          </a:p>
          <a:p>
            <a:pPr lvl="2"/>
            <a:r>
              <a:rPr lang="en-US" sz="2800"/>
              <a:t>When administering the assessment, you may give the domains in any order.</a:t>
            </a:r>
          </a:p>
          <a:p>
            <a:pPr lvl="1"/>
            <a:r>
              <a:rPr lang="en-US" sz="2800"/>
              <a:t>Grade Band Tests: K, 1, 2-3, 4-5, 6-8, 9-12</a:t>
            </a:r>
          </a:p>
        </p:txBody>
      </p:sp>
      <p:sp>
        <p:nvSpPr>
          <p:cNvPr id="2" name="Title 1"/>
          <p:cNvSpPr>
            <a:spLocks noGrp="1"/>
          </p:cNvSpPr>
          <p:nvPr>
            <p:ph type="title"/>
          </p:nvPr>
        </p:nvSpPr>
        <p:spPr>
          <a:xfrm>
            <a:off x="838200" y="287178"/>
            <a:ext cx="10515600" cy="885979"/>
          </a:xfrm>
        </p:spPr>
        <p:txBody>
          <a:bodyPr anchor="ctr">
            <a:normAutofit/>
          </a:bodyPr>
          <a:lstStyle/>
          <a:p>
            <a:r>
              <a:rPr lang="en-US"/>
              <a:t>2025 KELPA Overview</a:t>
            </a:r>
          </a:p>
        </p:txBody>
      </p:sp>
    </p:spTree>
    <p:extLst>
      <p:ext uri="{BB962C8B-B14F-4D97-AF65-F5344CB8AC3E}">
        <p14:creationId xmlns:p14="http://schemas.microsoft.com/office/powerpoint/2010/main" val="204329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p:spPr>
        <p:txBody>
          <a:bodyPr vert="horz" lIns="91440" tIns="45720" rIns="91440" bIns="45720" rtlCol="0" anchor="t">
            <a:normAutofit/>
          </a:bodyPr>
          <a:lstStyle/>
          <a:p>
            <a:r>
              <a:rPr lang="en-US"/>
              <a:t>Testing Window</a:t>
            </a:r>
          </a:p>
          <a:p>
            <a:pPr marL="457200" lvl="1" indent="0">
              <a:buNone/>
            </a:pPr>
            <a:r>
              <a:rPr lang="en-US" sz="2800"/>
              <a:t> </a:t>
            </a:r>
            <a:r>
              <a:rPr lang="en-US" sz="2800">
                <a:effectLst/>
              </a:rPr>
              <a:t> February 3– March </a:t>
            </a:r>
            <a:r>
              <a:rPr lang="en-US" sz="2800"/>
              <a:t>14, 2025</a:t>
            </a:r>
            <a:endParaRPr lang="en-US" sz="2800">
              <a:effectLst/>
            </a:endParaRPr>
          </a:p>
          <a:p>
            <a:r>
              <a:rPr lang="en-US"/>
              <a:t>Scoring Window</a:t>
            </a:r>
          </a:p>
          <a:p>
            <a:pPr marL="457200" lvl="1" indent="0">
              <a:buNone/>
            </a:pPr>
            <a:r>
              <a:rPr lang="en-US" sz="2800"/>
              <a:t> </a:t>
            </a:r>
            <a:r>
              <a:rPr lang="en-US" sz="2800">
                <a:effectLst/>
              </a:rPr>
              <a:t> February 3– April </a:t>
            </a:r>
            <a:r>
              <a:rPr lang="en-US" sz="2800"/>
              <a:t>7, 2025</a:t>
            </a:r>
          </a:p>
        </p:txBody>
      </p:sp>
      <p:sp>
        <p:nvSpPr>
          <p:cNvPr id="2" name="Title 1"/>
          <p:cNvSpPr>
            <a:spLocks noGrp="1"/>
          </p:cNvSpPr>
          <p:nvPr>
            <p:ph type="title"/>
          </p:nvPr>
        </p:nvSpPr>
        <p:spPr>
          <a:xfrm>
            <a:off x="838200" y="287178"/>
            <a:ext cx="10515600" cy="885979"/>
          </a:xfrm>
        </p:spPr>
        <p:txBody>
          <a:bodyPr anchor="ctr">
            <a:normAutofit/>
          </a:bodyPr>
          <a:lstStyle/>
          <a:p>
            <a:r>
              <a:rPr lang="en-US"/>
              <a:t>KELPA Testing &amp; Scoring Windows</a:t>
            </a:r>
          </a:p>
        </p:txBody>
      </p:sp>
    </p:spTree>
    <p:extLst>
      <p:ext uri="{BB962C8B-B14F-4D97-AF65-F5344CB8AC3E}">
        <p14:creationId xmlns:p14="http://schemas.microsoft.com/office/powerpoint/2010/main" val="126484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901482-91E1-33EA-938C-2371A084EC82}"/>
              </a:ext>
            </a:extLst>
          </p:cNvPr>
          <p:cNvSpPr>
            <a:spLocks noGrp="1"/>
          </p:cNvSpPr>
          <p:nvPr>
            <p:ph idx="1"/>
          </p:nvPr>
        </p:nvSpPr>
        <p:spPr>
          <a:xfrm>
            <a:off x="838200" y="1644073"/>
            <a:ext cx="10515600" cy="4103584"/>
          </a:xfrm>
        </p:spPr>
        <p:txBody>
          <a:bodyPr>
            <a:normAutofit/>
          </a:bodyPr>
          <a:lstStyle/>
          <a:p>
            <a:r>
              <a:rPr lang="en-US"/>
              <a:t>Students on monitored and transitional status </a:t>
            </a:r>
            <a:r>
              <a:rPr lang="en-US" b="1" u="sng"/>
              <a:t>do</a:t>
            </a:r>
            <a:r>
              <a:rPr lang="en-US" u="sng"/>
              <a:t> </a:t>
            </a:r>
            <a:r>
              <a:rPr lang="en-US" b="1" u="sng"/>
              <a:t>not</a:t>
            </a:r>
            <a:r>
              <a:rPr lang="en-US"/>
              <a:t> take the KELPA. </a:t>
            </a:r>
            <a:endParaRPr lang="en-US">
              <a:latin typeface="Open Sans Light"/>
              <a:ea typeface="Open Sans Light"/>
              <a:cs typeface="Open Sans Light"/>
            </a:endParaRPr>
          </a:p>
          <a:p>
            <a:r>
              <a:rPr lang="en-US">
                <a:latin typeface="Open Sans Light"/>
                <a:ea typeface="Open Sans Light"/>
                <a:cs typeface="Open Sans Light"/>
              </a:rPr>
              <a:t>Rostered Prior Year Proficient Table</a:t>
            </a:r>
          </a:p>
          <a:p>
            <a:pPr lvl="1"/>
            <a:r>
              <a:rPr lang="en-US">
                <a:latin typeface="Open Sans Light"/>
                <a:ea typeface="Open Sans Light"/>
                <a:cs typeface="Open Sans Light"/>
              </a:rPr>
              <a:t>Provides a list of students that are currently enrolled in KELPA (via KIDS TEST record) that have received an Overall Level 3 (Proficient) Score last year.</a:t>
            </a:r>
          </a:p>
          <a:p>
            <a:pPr lvl="1"/>
            <a:r>
              <a:rPr lang="en-US">
                <a:latin typeface="Open Sans Light"/>
                <a:ea typeface="Open Sans Light"/>
                <a:cs typeface="Open Sans Light"/>
              </a:rPr>
              <a:t>Located: </a:t>
            </a:r>
            <a:r>
              <a:rPr lang="en-US" b="1">
                <a:latin typeface="Open Sans Light"/>
                <a:ea typeface="Open Sans Light"/>
                <a:cs typeface="Open Sans Light"/>
              </a:rPr>
              <a:t>Settings</a:t>
            </a:r>
            <a:r>
              <a:rPr lang="en-US">
                <a:latin typeface="Open Sans Light"/>
                <a:ea typeface="Open Sans Light"/>
                <a:cs typeface="Open Sans Light"/>
              </a:rPr>
              <a:t> &gt; </a:t>
            </a:r>
            <a:r>
              <a:rPr lang="en-US" b="1">
                <a:latin typeface="Open Sans Light"/>
                <a:ea typeface="Open Sans Light"/>
                <a:cs typeface="Open Sans Light"/>
              </a:rPr>
              <a:t>Rosters</a:t>
            </a:r>
            <a:r>
              <a:rPr lang="en-US">
                <a:latin typeface="Open Sans Light"/>
                <a:ea typeface="Open Sans Light"/>
                <a:cs typeface="Open Sans Light"/>
              </a:rPr>
              <a:t> &gt; </a:t>
            </a:r>
            <a:r>
              <a:rPr lang="en-US" b="1">
                <a:latin typeface="Open Sans Light"/>
                <a:ea typeface="Open Sans Light"/>
                <a:cs typeface="Open Sans Light"/>
              </a:rPr>
              <a:t>Rostered Prior Proficient</a:t>
            </a:r>
            <a:endParaRPr lang="en-US">
              <a:latin typeface="Open Sans Light"/>
              <a:ea typeface="Open Sans Light"/>
              <a:cs typeface="Open Sans Light"/>
            </a:endParaRPr>
          </a:p>
          <a:p>
            <a:endParaRPr lang="en-US"/>
          </a:p>
        </p:txBody>
      </p:sp>
      <p:sp>
        <p:nvSpPr>
          <p:cNvPr id="3" name="Title 2">
            <a:extLst>
              <a:ext uri="{FF2B5EF4-FFF2-40B4-BE49-F238E27FC236}">
                <a16:creationId xmlns:a16="http://schemas.microsoft.com/office/drawing/2014/main" id="{D49F3777-6146-804E-3AE7-3AAC712F2E3D}"/>
              </a:ext>
            </a:extLst>
          </p:cNvPr>
          <p:cNvSpPr>
            <a:spLocks noGrp="1"/>
          </p:cNvSpPr>
          <p:nvPr>
            <p:ph type="title"/>
          </p:nvPr>
        </p:nvSpPr>
        <p:spPr/>
        <p:txBody>
          <a:bodyPr/>
          <a:lstStyle/>
          <a:p>
            <a:r>
              <a:rPr lang="en-US">
                <a:latin typeface="Open Sans Semibold"/>
                <a:ea typeface="Open Sans Semibold"/>
                <a:cs typeface="Open Sans Semibold"/>
              </a:rPr>
              <a:t>Tested Students</a:t>
            </a:r>
            <a:endParaRPr lang="en-US"/>
          </a:p>
        </p:txBody>
      </p:sp>
      <p:sp>
        <p:nvSpPr>
          <p:cNvPr id="6" name="Content Placeholder 1">
            <a:extLst>
              <a:ext uri="{FF2B5EF4-FFF2-40B4-BE49-F238E27FC236}">
                <a16:creationId xmlns:a16="http://schemas.microsoft.com/office/drawing/2014/main" id="{13BD88AB-3E72-EB3B-3B9D-8183F8F2D119}"/>
              </a:ext>
            </a:extLst>
          </p:cNvPr>
          <p:cNvSpPr txBox="1">
            <a:spLocks/>
          </p:cNvSpPr>
          <p:nvPr/>
        </p:nvSpPr>
        <p:spPr>
          <a:xfrm>
            <a:off x="841917" y="3692180"/>
            <a:ext cx="5478967" cy="194952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927635122"/>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eting xmlns="28cb6b6f-48a8-4dce-8fa5-b2c9a6367486" xsi:nil="true"/>
    <Description xmlns="28cb6b6f-48a8-4dce-8fa5-b2c9a6367486" xsi:nil="true"/>
    <_x0070_iu6 xmlns="28cb6b6f-48a8-4dce-8fa5-b2c9a6367486" xsi:nil="true"/>
    <TaxCatchAll xmlns="bf843748-0407-4809-9894-91aebaf9671a">
      <Value>40</Value>
      <Value>130</Value>
      <Value>38</Value>
    </TaxCatchAll>
    <Content xmlns="28cb6b6f-48a8-4dce-8fa5-b2c9a6367486" xsi:nil="true"/>
    <Meeting_x0020_Type xmlns="28cb6b6f-48a8-4dce-8fa5-b2c9a6367486" xsi:nil="true"/>
    <MeetingTitle xmlns="28cb6b6f-48a8-4dce-8fa5-b2c9a6367486" xsi:nil="true"/>
    <TaxKeywordTaxHTField xmlns="bf843748-0407-4809-9894-91aebaf9671a">
      <Terms xmlns="http://schemas.microsoft.com/office/infopath/2007/PartnerControls">
        <TermInfo xmlns="http://schemas.microsoft.com/office/infopath/2007/PartnerControls">
          <TermName xmlns="http://schemas.microsoft.com/office/infopath/2007/PartnerControls">Webinar</TermName>
          <TermId xmlns="http://schemas.microsoft.com/office/infopath/2007/PartnerControls">9cd47c6e-b95c-48e1-9ff0-a07dcf0dccf9</TermId>
        </TermInfo>
        <TermInfo xmlns="http://schemas.microsoft.com/office/infopath/2007/PartnerControls">
          <TermName xmlns="http://schemas.microsoft.com/office/infopath/2007/PartnerControls">BTC</TermName>
          <TermId xmlns="http://schemas.microsoft.com/office/infopath/2007/PartnerControls">c98fd832-d1e2-4c1a-96df-04be7c081bc0</TermId>
        </TermInfo>
        <TermInfo xmlns="http://schemas.microsoft.com/office/infopath/2007/PartnerControls">
          <TermName xmlns="http://schemas.microsoft.com/office/infopath/2007/PartnerControls">DTC</TermName>
          <TermId xmlns="http://schemas.microsoft.com/office/infopath/2007/PartnerControls">3ca5ad51-5080-49b9-b7b6-58a82a6720d4</TermId>
        </TermInfo>
      </Terms>
    </TaxKeywordTaxHTField>
    <Status xmlns="28cb6b6f-48a8-4dce-8fa5-b2c9a6367486" xsi:nil="true"/>
    <lcf76f155ced4ddcb4097134ff3c332f xmlns="28cb6b6f-48a8-4dce-8fa5-b2c9a6367486">
      <Terms xmlns="http://schemas.microsoft.com/office/infopath/2007/PartnerControls"/>
    </lcf76f155ced4ddcb4097134ff3c332f>
    <Year xmlns="28cb6b6f-48a8-4dce-8fa5-b2c9a6367486" xsi:nil="true"/>
    <Team xmlns="28cb6b6f-48a8-4dce-8fa5-b2c9a6367486" xsi:nil="true"/>
    <Meeting_x0020_Date xmlns="28cb6b6f-48a8-4dce-8fa5-b2c9a6367486" xsi:nil="true"/>
    <Document_x0020_Type xmlns="28cb6b6f-48a8-4dce-8fa5-b2c9a6367486" xsi:nil="true"/>
    <Assigned_x0020_Team xmlns="28cb6b6f-48a8-4dce-8fa5-b2c9a6367486" xsi:nil="true"/>
    <Owner xmlns="28cb6b6f-48a8-4dce-8fa5-b2c9a6367486" xsi:nil="true"/>
    <Sharedon xmlns="28cb6b6f-48a8-4dce-8fa5-b2c9a6367486">2023-08-01T20:08:55+00:00</Sharedon>
    <Assessment_x0020_Type xmlns="28cb6b6f-48a8-4dce-8fa5-b2c9a6367486" xsi:nil="true"/>
    <Program xmlns="28cb6b6f-48a8-4dce-8fa5-b2c9a6367486" xsi:nil="true"/>
    <SharedWithUsers xmlns="bf843748-0407-4809-9894-91aebaf9671a">
      <UserInfo>
        <DisplayName>Braun, Lisa Marie</DisplayName>
        <AccountId>329</AccountId>
        <AccountType/>
      </UserInfo>
      <UserInfo>
        <DisplayName>Martin, Susan Dressler</DisplayName>
        <AccountId>18</AccountId>
        <AccountType/>
      </UserInfo>
      <UserInfo>
        <DisplayName>Johnson, Aletra A</DisplayName>
        <AccountId>271</AccountId>
        <AccountType/>
      </UserInfo>
      <UserInfo>
        <DisplayName>Turner, Charles W</DisplayName>
        <AccountId>140</AccountId>
        <AccountType/>
      </UserInfo>
      <UserInfo>
        <DisplayName>Skaggs, Sean Patrick</DisplayName>
        <AccountId>141</AccountId>
        <AccountType/>
      </UserInfo>
      <UserInfo>
        <DisplayName>Kocen, Katherine Ann</DisplayName>
        <AccountId>1120</AccountId>
        <AccountType/>
      </UserInfo>
      <UserInfo>
        <DisplayName>Montague, Mitch</DisplayName>
        <AccountId>822</AccountId>
        <AccountType/>
      </UserInfo>
      <UserInfo>
        <DisplayName>Jaimez, Amy</DisplayName>
        <AccountId>147</AccountId>
        <AccountType/>
      </UserInfo>
      <UserInfo>
        <DisplayName>Reinardy, Trent</DisplayName>
        <AccountId>1535</AccountId>
        <AccountType/>
      </UserInfo>
      <UserInfo>
        <DisplayName>Hansen, Brad</DisplayName>
        <AccountId>1085</AccountId>
        <AccountType/>
      </UserInfo>
      <UserInfo>
        <DisplayName>Jarrett, Drew</DisplayName>
        <AccountId>153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1BFE89887CE14EA17835EF39CB8043" ma:contentTypeVersion="41" ma:contentTypeDescription="Create a new document." ma:contentTypeScope="" ma:versionID="91f8206c4915243da35a90060d2919b3">
  <xsd:schema xmlns:xsd="http://www.w3.org/2001/XMLSchema" xmlns:xs="http://www.w3.org/2001/XMLSchema" xmlns:p="http://schemas.microsoft.com/office/2006/metadata/properties" xmlns:ns2="28cb6b6f-48a8-4dce-8fa5-b2c9a6367486" xmlns:ns3="bf843748-0407-4809-9894-91aebaf9671a" targetNamespace="http://schemas.microsoft.com/office/2006/metadata/properties" ma:root="true" ma:fieldsID="6efeca1088155cd17ab0b884495900c5" ns2:_="" ns3:_="">
    <xsd:import namespace="28cb6b6f-48a8-4dce-8fa5-b2c9a6367486"/>
    <xsd:import namespace="bf843748-0407-4809-9894-91aebaf9671a"/>
    <xsd:element name="properties">
      <xsd:complexType>
        <xsd:sequence>
          <xsd:element name="documentManagement">
            <xsd:complexType>
              <xsd:all>
                <xsd:element ref="ns2:Sharedon" minOccurs="0"/>
                <xsd:element ref="ns2:Meeting_x0020_Date" minOccurs="0"/>
                <xsd:element ref="ns2:Meeting" minOccurs="0"/>
                <xsd:element ref="ns2:Content" minOccurs="0"/>
                <xsd:element ref="ns2:Document_x0020_Type" minOccurs="0"/>
                <xsd:element ref="ns2:Team" minOccurs="0"/>
                <xsd:element ref="ns2:Owner" minOccurs="0"/>
                <xsd:element ref="ns2:Description" minOccurs="0"/>
                <xsd:element ref="ns2:MeetingTitle" minOccurs="0"/>
                <xsd:element ref="ns2:Meeting_x0020_Type" minOccurs="0"/>
                <xsd:element ref="ns2:Year" minOccurs="0"/>
                <xsd:element ref="ns2:Assessment_x0020_Type" minOccurs="0"/>
                <xsd:element ref="ns2:Program" minOccurs="0"/>
                <xsd:element ref="ns2:Status" minOccurs="0"/>
                <xsd:element ref="ns2:_x0070_iu6" minOccurs="0"/>
                <xsd:element ref="ns2:Assigned_x0020_Team"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TaxKeywordTaxHTField"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b6b6f-48a8-4dce-8fa5-b2c9a6367486" elementFormDefault="qualified">
    <xsd:import namespace="http://schemas.microsoft.com/office/2006/documentManagement/types"/>
    <xsd:import namespace="http://schemas.microsoft.com/office/infopath/2007/PartnerControls"/>
    <xsd:element name="Sharedon" ma:index="1" nillable="true" ma:displayName="Shared on " ma:default="[today]" ma:description="Date on which AAI staff moved resources to a shared space for KSDE use." ma:format="DateOnly" ma:indexed="true" ma:internalName="Sharedon">
      <xsd:simpleType>
        <xsd:restriction base="dms:DateTime"/>
      </xsd:simpleType>
    </xsd:element>
    <xsd:element name="Meeting_x0020_Date" ma:index="2" nillable="true" ma:displayName="Meeting Date" ma:format="DateOnly" ma:internalName="Meeting_x0020_Date">
      <xsd:simpleType>
        <xsd:restriction base="dms:DateTime"/>
      </xsd:simpleType>
    </xsd:element>
    <xsd:element name="Meeting" ma:index="3" nillable="true" ma:displayName="Meeting Date" ma:format="DateOnly" ma:internalName="Meeting">
      <xsd:simpleType>
        <xsd:restriction base="dms:DateTime"/>
      </xsd:simpleType>
    </xsd:element>
    <xsd:element name="Content" ma:index="4" nillable="true" ma:displayName="Content" ma:format="Dropdown" ma:internalName="Content">
      <xsd:simpleType>
        <xsd:union memberTypes="dms:Text">
          <xsd:simpleType>
            <xsd:restriction base="dms:Choice">
              <xsd:enumeration value="KAP"/>
              <xsd:enumeration value="KELPA"/>
              <xsd:enumeration value="DLM"/>
              <xsd:enumeration value="TAC"/>
              <xsd:enumeration value="KSDE"/>
              <xsd:enumeration value="KSDE- AAI"/>
              <xsd:enumeration value="AAI"/>
              <xsd:enumeration value="Kite"/>
            </xsd:restriction>
          </xsd:simpleType>
        </xsd:union>
      </xsd:simpleType>
    </xsd:element>
    <xsd:element name="Document_x0020_Type" ma:index="5" nillable="true" ma:displayName="Document Type" ma:format="Dropdown" ma:indexed="true" ma:internalName="Document_x0020_Type">
      <xsd:simpleType>
        <xsd:restriction base="dms:Choice">
          <xsd:enumeration value="Archive"/>
          <xsd:enumeration value="Assessment"/>
          <xsd:enumeration value="Handouts"/>
          <xsd:enumeration value="Monthly Reporting"/>
          <xsd:enumeration value="Notes"/>
          <xsd:enumeration value="Process"/>
          <xsd:enumeration value="Resources"/>
          <xsd:enumeration value="Score Reporting"/>
          <xsd:enumeration value="Status Report"/>
          <xsd:enumeration value="Summery"/>
        </xsd:restriction>
      </xsd:simpleType>
    </xsd:element>
    <xsd:element name="Team" ma:index="6" nillable="true" ma:displayName="Team" ma:format="Dropdown" ma:indexed="true" ma:internalName="Team">
      <xsd:simpleType>
        <xsd:union memberTypes="dms:Text">
          <xsd:simpleType>
            <xsd:restriction base="dms:Choice">
              <xsd:enumeration value="Test Development"/>
              <xsd:enumeration value="Learning Maps"/>
              <xsd:enumeration value="Operational Research"/>
              <xsd:enumeration value="Research &amp; Psychometrics"/>
              <xsd:enumeration value="Research Development"/>
              <xsd:enumeration value="Professional Learning"/>
              <xsd:enumeration value="Implementation"/>
              <xsd:enumeration value="Test Development"/>
            </xsd:restriction>
          </xsd:simpleType>
        </xsd:union>
      </xsd:simpleType>
    </xsd:element>
    <xsd:element name="Owner" ma:index="7" nillable="true" ma:displayName="Owner" ma:internalName="Owner">
      <xsd:complexType>
        <xsd:complexContent>
          <xsd:extension base="dms:MultiChoiceFillIn">
            <xsd:sequence>
              <xsd:element name="Value" maxOccurs="unbounded" minOccurs="0" nillable="true">
                <xsd:simpleType>
                  <xsd:union memberTypes="dms:Text">
                    <xsd:simpleType>
                      <xsd:restriction base="dms:Choice">
                        <xsd:enumeration value="Program Mgmt"/>
                        <xsd:enumeration value="TD"/>
                        <xsd:enumeration value="Psychometrics"/>
                        <xsd:enumeration value="Editing"/>
                        <xsd:enumeration value="ATS"/>
                        <xsd:enumeration value="KSDE"/>
                      </xsd:restriction>
                    </xsd:simpleType>
                  </xsd:union>
                </xsd:simpleType>
              </xsd:element>
            </xsd:sequence>
          </xsd:extension>
        </xsd:complexContent>
      </xsd:complexType>
    </xsd:element>
    <xsd:element name="Description" ma:index="8" nillable="true" ma:displayName="Description" ma:format="Dropdown" ma:internalName="Description">
      <xsd:simpleType>
        <xsd:union memberTypes="dms:Text">
          <xsd:simpleType>
            <xsd:restriction base="dms:Choice">
              <xsd:enumeration value="Archive"/>
              <xsd:enumeration value="Assessment"/>
              <xsd:enumeration value="Handout"/>
              <xsd:enumeration value="Monthly Reporting"/>
              <xsd:enumeration value="Notes"/>
              <xsd:enumeration value="Process"/>
              <xsd:enumeration value="Score Reporting"/>
              <xsd:enumeration value="Status Report"/>
              <xsd:enumeration value="RFP"/>
              <xsd:enumeration value="Evaluation"/>
              <xsd:enumeration value="Blueprint"/>
              <xsd:enumeration value="Comparative"/>
              <xsd:enumeration value="Manuals"/>
              <xsd:enumeration value="Proposal"/>
              <xsd:enumeration value="Agenda"/>
              <xsd:enumeration value="Recording"/>
              <xsd:enumeration value="2-Year Plan"/>
              <xsd:enumeration value="5-Year Plan"/>
              <xsd:enumeration value="Design Meeting"/>
            </xsd:restriction>
          </xsd:simpleType>
        </xsd:union>
      </xsd:simpleType>
    </xsd:element>
    <xsd:element name="MeetingTitle" ma:index="9" nillable="true" ma:displayName="Meeting Title" ma:format="Dropdown" ma:internalName="MeetingTitle">
      <xsd:simpleType>
        <xsd:restriction base="dms:Text">
          <xsd:maxLength value="255"/>
        </xsd:restriction>
      </xsd:simpleType>
    </xsd:element>
    <xsd:element name="Meeting_x0020_Type" ma:index="10" nillable="true" ma:displayName="Meeting Type" ma:format="Dropdown" ma:internalName="Meeting_x0020_Type">
      <xsd:simpleType>
        <xsd:restriction base="dms:Choice">
          <xsd:enumeration value="Kick-off"/>
          <xsd:enumeration value="Bi-Weekly"/>
          <xsd:enumeration value="TAC"/>
          <xsd:enumeration value="Design"/>
          <xsd:enumeration value="Other"/>
        </xsd:restriction>
      </xsd:simpleType>
    </xsd:element>
    <xsd:element name="Year" ma:index="12" nillable="true" ma:displayName="Year" ma:description="Fiscal year of publishing" ma:format="Dropdown" ma:internalName="Year">
      <xsd:simpleType>
        <xsd:restriction base="dms:Text">
          <xsd:maxLength value="255"/>
        </xsd:restriction>
      </xsd:simpleType>
    </xsd:element>
    <xsd:element name="Assessment_x0020_Type" ma:index="13" nillable="true" ma:displayName="Assessment" ma:internalName="Assessment_x0020_Type">
      <xsd:complexType>
        <xsd:complexContent>
          <xsd:extension base="dms:MultiChoice">
            <xsd:sequence>
              <xsd:element name="Value" maxOccurs="unbounded" minOccurs="0" nillable="true">
                <xsd:simpleType>
                  <xsd:restriction base="dms:Choice">
                    <xsd:enumeration value="Interim"/>
                    <xsd:enumeration value="Summative"/>
                    <xsd:enumeration value="Screener"/>
                  </xsd:restriction>
                </xsd:simpleType>
              </xsd:element>
            </xsd:sequence>
          </xsd:extension>
        </xsd:complexContent>
      </xsd:complexType>
    </xsd:element>
    <xsd:element name="Program" ma:index="14" nillable="true" ma:displayName="Program" ma:internalName="Program">
      <xsd:complexType>
        <xsd:complexContent>
          <xsd:extension base="dms:MultiChoice">
            <xsd:sequence>
              <xsd:element name="Value" maxOccurs="unbounded" minOccurs="0" nillable="true">
                <xsd:simpleType>
                  <xsd:restriction base="dms:Choice">
                    <xsd:enumeration value="KAP"/>
                    <xsd:enumeration value="KELPA"/>
                  </xsd:restriction>
                </xsd:simpleType>
              </xsd:element>
            </xsd:sequence>
          </xsd:extension>
        </xsd:complexContent>
      </xsd:complexType>
    </xsd:element>
    <xsd:element name="Status" ma:index="16" nillable="true" ma:displayName="Status" ma:format="Dropdown" ma:indexed="true" ma:internalName="Status">
      <xsd:simpleType>
        <xsd:restriction base="dms:Choice">
          <xsd:enumeration value="Drafting"/>
          <xsd:enumeration value="Final"/>
          <xsd:enumeration value="Posted"/>
          <xsd:enumeration value="Future"/>
          <xsd:enumeration value="Reference"/>
          <xsd:enumeration value="Archive"/>
        </xsd:restriction>
      </xsd:simpleType>
    </xsd:element>
    <xsd:element name="_x0070_iu6" ma:index="17" nillable="true" ma:displayName="Text" ma:internalName="_x0070_iu6">
      <xsd:simpleType>
        <xsd:restriction base="dms:Text"/>
      </xsd:simpleType>
    </xsd:element>
    <xsd:element name="Assigned_x0020_Team" ma:index="18" nillable="true" ma:displayName="Assigned Team" ma:internalName="Assigned_x0020_Team">
      <xsd:complexType>
        <xsd:complexContent>
          <xsd:extension base="dms:MultiChoiceFillIn">
            <xsd:sequence>
              <xsd:element name="Value" maxOccurs="unbounded" minOccurs="0" nillable="true">
                <xsd:simpleType>
                  <xsd:union memberTypes="dms:Text">
                    <xsd:simpleType>
                      <xsd:restriction base="dms:Choice">
                        <xsd:enumeration value="ATS"/>
                        <xsd:enumeration value="Editing"/>
                        <xsd:enumeration value="KSDE"/>
                        <xsd:enumeration value="Test Development"/>
                        <xsd:enumeration value="Program Mgmt"/>
                        <xsd:enumeration value="Psychometrics"/>
                      </xsd:restriction>
                    </xsd:simpleType>
                  </xsd:union>
                </xsd:simpleType>
              </xsd:element>
            </xsd:sequence>
          </xsd:extension>
        </xsd:complexContent>
      </xsd:complexType>
    </xsd:element>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LengthInSeconds" ma:index="35" nillable="true" ma:displayName="Length (seconds)" ma:internalName="MediaLengthInSeconds" ma:readOnly="true">
      <xsd:simpleType>
        <xsd:restriction base="dms:Unknown"/>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2" nillable="true" ma:displayName="MediaServiceObjectDetectorVersions" ma:hidden="true" ma:indexed="true" ma:internalName="MediaServiceObjectDetectorVersions" ma:readOnly="true">
      <xsd:simpleType>
        <xsd:restriction base="dms:Text"/>
      </xsd:simpleType>
    </xsd:element>
    <xsd:element name="MediaServiceSearchProperties" ma:index="4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843748-0407-4809-9894-91aebaf9671a"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element name="TaxKeywordTaxHTField" ma:index="36" nillable="true" ma:taxonomy="true" ma:internalName="TaxKeywordTaxHTField" ma:taxonomyFieldName="TaxKeyword" ma:displayName="Enterprise Keywords" ma:fieldId="{23f27201-bee3-471e-b2e7-b64fd8b7ca38}" ma:taxonomyMulti="true" ma:sspId="5c2c5899-478d-4689-af14-80570c5f1ccc" ma:termSetId="00000000-0000-0000-0000-000000000000" ma:anchorId="00000000-0000-0000-0000-000000000000" ma:open="true" ma:isKeyword="true">
      <xsd:complexType>
        <xsd:sequence>
          <xsd:element ref="pc:Terms" minOccurs="0" maxOccurs="1"/>
        </xsd:sequence>
      </xsd:complexType>
    </xsd:element>
    <xsd:element name="TaxCatchAll" ma:index="37" nillable="true" ma:displayName="Taxonomy Catch All Column" ma:hidden="true" ma:list="{e2879ad2-c163-4fe4-90c4-3a8eacd119f8}" ma:internalName="TaxCatchAll" ma:showField="CatchAllData" ma:web="bf843748-0407-4809-9894-91aebaf967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0" ma:displayName="Content Title"/>
        <xsd:element ref="dc:subject" minOccurs="0" maxOccurs="1" ma:index="15"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28cb6b6f-48a8-4dce-8fa5-b2c9a6367486"/>
    <ds:schemaRef ds:uri="bf843748-0407-4809-9894-91aebaf967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B2CD16F2-C76D-4830-B1EC-D2135CF6C738}">
  <ds:schemaRefs>
    <ds:schemaRef ds:uri="28cb6b6f-48a8-4dce-8fa5-b2c9a6367486"/>
    <ds:schemaRef ds:uri="bf843748-0407-4809-9894-91aebaf967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TotalTime>
  <Words>1598</Words>
  <Application>Microsoft Macintosh PowerPoint</Application>
  <PresentationFormat>Widescreen</PresentationFormat>
  <Paragraphs>220</Paragraphs>
  <Slides>32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Courier New</vt:lpstr>
      <vt:lpstr>Symbol</vt:lpstr>
      <vt:lpstr>Open Sans ExtraBold</vt:lpstr>
      <vt:lpstr>Arial</vt:lpstr>
      <vt:lpstr>Open Sans Light</vt:lpstr>
      <vt:lpstr>Open Sans Semibold</vt:lpstr>
      <vt:lpstr>Calibri</vt:lpstr>
      <vt:lpstr>Wingdings</vt:lpstr>
      <vt:lpstr>Custom Design</vt:lpstr>
      <vt:lpstr>KELPA Admin &amp; Scoring</vt:lpstr>
      <vt:lpstr>Learning Intentions</vt:lpstr>
      <vt:lpstr>What is KELPA?</vt:lpstr>
      <vt:lpstr>Testing Window</vt:lpstr>
      <vt:lpstr>Why do I need this training?</vt:lpstr>
      <vt:lpstr>KELPA Admin</vt:lpstr>
      <vt:lpstr>2025 KELPA Overview</vt:lpstr>
      <vt:lpstr>KELPA Testing &amp; Scoring Windows</vt:lpstr>
      <vt:lpstr>Tested Students</vt:lpstr>
      <vt:lpstr>KELPA Administration/Scoring</vt:lpstr>
      <vt:lpstr>KELPA Testing Time</vt:lpstr>
      <vt:lpstr>KELPA Item Count by Domain</vt:lpstr>
      <vt:lpstr>Special Circumstance (SC) Codes</vt:lpstr>
      <vt:lpstr>KELPA Monitoring Visits</vt:lpstr>
      <vt:lpstr>KELPA Scoring</vt:lpstr>
      <vt:lpstr>Who has access to score?</vt:lpstr>
      <vt:lpstr>Where do I go?</vt:lpstr>
      <vt:lpstr>Scoring Menu</vt:lpstr>
      <vt:lpstr>Scoring Materials</vt:lpstr>
      <vt:lpstr>Help Tab</vt:lpstr>
      <vt:lpstr>KAP Website – KELPA Training Tab</vt:lpstr>
      <vt:lpstr>KELPA Materials and Resources</vt:lpstr>
      <vt:lpstr>SPEAKING: Simultaneous vs. Deferred Scoring</vt:lpstr>
      <vt:lpstr>Second-Rater Scoring</vt:lpstr>
      <vt:lpstr>Scoring Portal</vt:lpstr>
      <vt:lpstr>Scoring Items</vt:lpstr>
      <vt:lpstr>Scoring Recommendations</vt:lpstr>
      <vt:lpstr>Reminder: Kindergarten/1st Grade</vt:lpstr>
      <vt:lpstr>PowerPoint Presentation</vt:lpstr>
      <vt:lpstr>Additional Training Available</vt:lpstr>
      <vt:lpstr>Getting Help</vt:lpstr>
      <vt:lpstr>KSDE ESOL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 Test Coordinator Training</dc:title>
  <dc:creator>Kansas Assessment Program</dc:creator>
  <cp:keywords>DTC, BTC, Webinar</cp:keywords>
  <cp:lastModifiedBy>Braun, Lisa Marie</cp:lastModifiedBy>
  <cp:revision>3</cp:revision>
  <dcterms:created xsi:type="dcterms:W3CDTF">2017-11-21T21:33:09Z</dcterms:created>
  <dcterms:modified xsi:type="dcterms:W3CDTF">2024-12-18T18:40:26Z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0x010100D01BFE89887CE14EA17835EF39CB8043</vt:lpwstr>
  </property>
  <property fmtid="{D5CDD505-2E9C-101B-9397-08002B2CF9AE}" pid="3" name="TaxKeyword">
    <vt:lpwstr>40;#Webinar|9cd47c6e-b95c-48e1-9ff0-a07dcf0dccf9;#130;#BTC|c98fd832-d1e2-4c1a-96df-04be7c081bc0;#38;#DTC|3ca5ad51-5080-49b9-b7b6-58a82a6720d4</vt:lpwstr>
  </property>
  <property fmtid="{D5CDD505-2E9C-101B-9397-08002B2CF9AE}" pid="4" name="MediaServiceImageTags">
    <vt:lpwstr/>
  </property>
</Properties>
</file>